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8" r:id="rId4"/>
    <p:sldId id="257" r:id="rId5"/>
    <p:sldId id="259" r:id="rId6"/>
    <p:sldId id="260" r:id="rId7"/>
    <p:sldId id="265" r:id="rId8"/>
    <p:sldId id="262" r:id="rId9"/>
    <p:sldId id="266" r:id="rId10"/>
    <p:sldId id="261"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57" d="100"/>
          <a:sy n="57" d="100"/>
        </p:scale>
        <p:origin x="768" y="10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0CCE0-42B9-662E-814E-27FE74DA69E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FD71706C-544A-9034-F5AC-F4A3FD9D4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393FF312-B843-3C42-FBD6-55DA3F2DCB98}"/>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5" name="Footer Placeholder 4">
            <a:extLst>
              <a:ext uri="{FF2B5EF4-FFF2-40B4-BE49-F238E27FC236}">
                <a16:creationId xmlns:a16="http://schemas.microsoft.com/office/drawing/2014/main" id="{694C36E2-9EAD-3AFB-C19E-6AD4EFA2B3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9A5E2C-B29B-95FC-7C9D-32E939ADFDB3}"/>
              </a:ext>
            </a:extLst>
          </p:cNvPr>
          <p:cNvSpPr>
            <a:spLocks noGrp="1"/>
          </p:cNvSpPr>
          <p:nvPr>
            <p:ph type="sldNum" sz="quarter" idx="12"/>
          </p:nvPr>
        </p:nvSpPr>
        <p:spPr/>
        <p:txBody>
          <a:bodyPr/>
          <a:lstStyle/>
          <a:p>
            <a:fld id="{72938AFA-5C14-42D4-888B-41C3452932A6}" type="slidenum">
              <a:rPr lang="en-GB" smtClean="0"/>
              <a:t>‹#›</a:t>
            </a:fld>
            <a:endParaRPr lang="en-GB"/>
          </a:p>
        </p:txBody>
      </p:sp>
    </p:spTree>
    <p:extLst>
      <p:ext uri="{BB962C8B-B14F-4D97-AF65-F5344CB8AC3E}">
        <p14:creationId xmlns:p14="http://schemas.microsoft.com/office/powerpoint/2010/main" val="3599532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68DDD-852E-EA1D-7B6E-EA6855CADCE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A6EF88A2-9E8D-183D-CB73-B7765CA0D74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63341C2-E872-D312-5616-C25AFADE5BFC}"/>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5" name="Footer Placeholder 4">
            <a:extLst>
              <a:ext uri="{FF2B5EF4-FFF2-40B4-BE49-F238E27FC236}">
                <a16:creationId xmlns:a16="http://schemas.microsoft.com/office/drawing/2014/main" id="{7F9E7E4C-DDBD-1ABE-1A1A-9C2E2B81C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70D06E-4F71-E8BA-7786-2BDD15B6905F}"/>
              </a:ext>
            </a:extLst>
          </p:cNvPr>
          <p:cNvSpPr>
            <a:spLocks noGrp="1"/>
          </p:cNvSpPr>
          <p:nvPr>
            <p:ph type="sldNum" sz="quarter" idx="12"/>
          </p:nvPr>
        </p:nvSpPr>
        <p:spPr/>
        <p:txBody>
          <a:bodyPr/>
          <a:lstStyle/>
          <a:p>
            <a:fld id="{72938AFA-5C14-42D4-888B-41C3452932A6}" type="slidenum">
              <a:rPr lang="en-GB" smtClean="0"/>
              <a:t>‹#›</a:t>
            </a:fld>
            <a:endParaRPr lang="en-GB"/>
          </a:p>
        </p:txBody>
      </p:sp>
    </p:spTree>
    <p:extLst>
      <p:ext uri="{BB962C8B-B14F-4D97-AF65-F5344CB8AC3E}">
        <p14:creationId xmlns:p14="http://schemas.microsoft.com/office/powerpoint/2010/main" val="1522929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9D696-7EC0-C7CA-EA5A-FF0E1C196F7E}"/>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273850C4-0AA0-5EFA-B90E-06C32710693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CE35A73-BF2A-0A5F-5587-FDC0BB34355B}"/>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5" name="Footer Placeholder 4">
            <a:extLst>
              <a:ext uri="{FF2B5EF4-FFF2-40B4-BE49-F238E27FC236}">
                <a16:creationId xmlns:a16="http://schemas.microsoft.com/office/drawing/2014/main" id="{C6DD4DEA-221B-9B66-D2EB-F20DDB98AD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A88A38-713F-FA92-F01F-E232961716D5}"/>
              </a:ext>
            </a:extLst>
          </p:cNvPr>
          <p:cNvSpPr>
            <a:spLocks noGrp="1"/>
          </p:cNvSpPr>
          <p:nvPr>
            <p:ph type="sldNum" sz="quarter" idx="12"/>
          </p:nvPr>
        </p:nvSpPr>
        <p:spPr/>
        <p:txBody>
          <a:bodyPr/>
          <a:lstStyle/>
          <a:p>
            <a:fld id="{72938AFA-5C14-42D4-888B-41C3452932A6}" type="slidenum">
              <a:rPr lang="en-GB" smtClean="0"/>
              <a:t>‹#›</a:t>
            </a:fld>
            <a:endParaRPr lang="en-GB"/>
          </a:p>
        </p:txBody>
      </p:sp>
    </p:spTree>
    <p:extLst>
      <p:ext uri="{BB962C8B-B14F-4D97-AF65-F5344CB8AC3E}">
        <p14:creationId xmlns:p14="http://schemas.microsoft.com/office/powerpoint/2010/main" val="3682798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4904D-D7A5-8FF6-D466-8EE934BD2A7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5D06FB2-9029-AEA2-6CA0-44F622A2872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3378BD5-CA36-FD43-6162-46C5732C82EE}"/>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5" name="Footer Placeholder 4">
            <a:extLst>
              <a:ext uri="{FF2B5EF4-FFF2-40B4-BE49-F238E27FC236}">
                <a16:creationId xmlns:a16="http://schemas.microsoft.com/office/drawing/2014/main" id="{C429F991-9F2F-CB56-3AAB-2320028E61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0EEDF4-0689-1B1A-1113-BF1DA777FA49}"/>
              </a:ext>
            </a:extLst>
          </p:cNvPr>
          <p:cNvSpPr>
            <a:spLocks noGrp="1"/>
          </p:cNvSpPr>
          <p:nvPr>
            <p:ph type="sldNum" sz="quarter" idx="12"/>
          </p:nvPr>
        </p:nvSpPr>
        <p:spPr/>
        <p:txBody>
          <a:bodyPr/>
          <a:lstStyle/>
          <a:p>
            <a:fld id="{72938AFA-5C14-42D4-888B-41C3452932A6}" type="slidenum">
              <a:rPr lang="en-GB" smtClean="0"/>
              <a:t>‹#›</a:t>
            </a:fld>
            <a:endParaRPr lang="en-GB"/>
          </a:p>
        </p:txBody>
      </p:sp>
      <p:pic>
        <p:nvPicPr>
          <p:cNvPr id="7" name="Picture 6">
            <a:extLst>
              <a:ext uri="{FF2B5EF4-FFF2-40B4-BE49-F238E27FC236}">
                <a16:creationId xmlns:a16="http://schemas.microsoft.com/office/drawing/2014/main" id="{BC995F6A-98DD-442C-F84E-8A2DFBCC48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8693150" y="5675312"/>
            <a:ext cx="2578100" cy="863600"/>
          </a:xfrm>
          <a:prstGeom prst="rect">
            <a:avLst/>
          </a:prstGeom>
          <a:noFill/>
          <a:ln>
            <a:noFill/>
          </a:ln>
        </p:spPr>
      </p:pic>
    </p:spTree>
    <p:extLst>
      <p:ext uri="{BB962C8B-B14F-4D97-AF65-F5344CB8AC3E}">
        <p14:creationId xmlns:p14="http://schemas.microsoft.com/office/powerpoint/2010/main" val="1727001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247D5-ACE4-4D0D-237C-392642AA106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79789526-ED7E-3DD1-3902-6AF7239CC8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358A8F5-7B64-A85C-0D92-A5DB33BAFA2F}"/>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5" name="Footer Placeholder 4">
            <a:extLst>
              <a:ext uri="{FF2B5EF4-FFF2-40B4-BE49-F238E27FC236}">
                <a16:creationId xmlns:a16="http://schemas.microsoft.com/office/drawing/2014/main" id="{13AED557-9841-D11A-75B0-EFBBD57C50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A65D8E-6746-8933-5CA4-8E6D98A4757B}"/>
              </a:ext>
            </a:extLst>
          </p:cNvPr>
          <p:cNvSpPr>
            <a:spLocks noGrp="1"/>
          </p:cNvSpPr>
          <p:nvPr>
            <p:ph type="sldNum" sz="quarter" idx="12"/>
          </p:nvPr>
        </p:nvSpPr>
        <p:spPr/>
        <p:txBody>
          <a:bodyPr/>
          <a:lstStyle/>
          <a:p>
            <a:fld id="{72938AFA-5C14-42D4-888B-41C3452932A6}" type="slidenum">
              <a:rPr lang="en-GB" smtClean="0"/>
              <a:t>‹#›</a:t>
            </a:fld>
            <a:endParaRPr lang="en-GB"/>
          </a:p>
        </p:txBody>
      </p:sp>
    </p:spTree>
    <p:extLst>
      <p:ext uri="{BB962C8B-B14F-4D97-AF65-F5344CB8AC3E}">
        <p14:creationId xmlns:p14="http://schemas.microsoft.com/office/powerpoint/2010/main" val="43472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63C99-8450-88CF-251A-ED95B50B6A4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508C424-6098-111E-BAE1-BF3AEC17786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75B5312E-C4FE-90C6-8101-F48BE22E9D6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381E9DF1-DD7A-AE53-89F6-5720B3302195}"/>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6" name="Footer Placeholder 5">
            <a:extLst>
              <a:ext uri="{FF2B5EF4-FFF2-40B4-BE49-F238E27FC236}">
                <a16:creationId xmlns:a16="http://schemas.microsoft.com/office/drawing/2014/main" id="{BF62F333-59E0-057F-3823-F5800DFDA4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6ED501-4D1B-F45C-2074-8BA573D3F3A5}"/>
              </a:ext>
            </a:extLst>
          </p:cNvPr>
          <p:cNvSpPr>
            <a:spLocks noGrp="1"/>
          </p:cNvSpPr>
          <p:nvPr>
            <p:ph type="sldNum" sz="quarter" idx="12"/>
          </p:nvPr>
        </p:nvSpPr>
        <p:spPr/>
        <p:txBody>
          <a:bodyPr/>
          <a:lstStyle/>
          <a:p>
            <a:fld id="{72938AFA-5C14-42D4-888B-41C3452932A6}" type="slidenum">
              <a:rPr lang="en-GB" smtClean="0"/>
              <a:t>‹#›</a:t>
            </a:fld>
            <a:endParaRPr lang="en-GB"/>
          </a:p>
        </p:txBody>
      </p:sp>
    </p:spTree>
    <p:extLst>
      <p:ext uri="{BB962C8B-B14F-4D97-AF65-F5344CB8AC3E}">
        <p14:creationId xmlns:p14="http://schemas.microsoft.com/office/powerpoint/2010/main" val="478951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A651A-5206-EF80-A7F3-74910E55E212}"/>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507603D7-39F1-6A46-FD70-D660B479F6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AA6E605-A59C-0A9A-9FC8-7FBBF38B8F2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A31F42F-0A45-52EE-B299-68B4759D87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7646147-37EE-BDCB-9430-4049F4BEDCD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991244F-E60B-7D34-4DCA-320B789A7D6B}"/>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8" name="Footer Placeholder 7">
            <a:extLst>
              <a:ext uri="{FF2B5EF4-FFF2-40B4-BE49-F238E27FC236}">
                <a16:creationId xmlns:a16="http://schemas.microsoft.com/office/drawing/2014/main" id="{3174EAB6-DC4E-36CF-664A-52C3F18F10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54CB3EA-CBCD-64A0-290F-6FFC3E1612E6}"/>
              </a:ext>
            </a:extLst>
          </p:cNvPr>
          <p:cNvSpPr>
            <a:spLocks noGrp="1"/>
          </p:cNvSpPr>
          <p:nvPr>
            <p:ph type="sldNum" sz="quarter" idx="12"/>
          </p:nvPr>
        </p:nvSpPr>
        <p:spPr/>
        <p:txBody>
          <a:bodyPr/>
          <a:lstStyle/>
          <a:p>
            <a:fld id="{72938AFA-5C14-42D4-888B-41C3452932A6}" type="slidenum">
              <a:rPr lang="en-GB" smtClean="0"/>
              <a:t>‹#›</a:t>
            </a:fld>
            <a:endParaRPr lang="en-GB"/>
          </a:p>
        </p:txBody>
      </p:sp>
    </p:spTree>
    <p:extLst>
      <p:ext uri="{BB962C8B-B14F-4D97-AF65-F5344CB8AC3E}">
        <p14:creationId xmlns:p14="http://schemas.microsoft.com/office/powerpoint/2010/main" val="339504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7D6D3-9E23-15A1-8F30-041877746401}"/>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D26499F-0C4D-1275-CA0D-E5A929A1B1C2}"/>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4" name="Footer Placeholder 3">
            <a:extLst>
              <a:ext uri="{FF2B5EF4-FFF2-40B4-BE49-F238E27FC236}">
                <a16:creationId xmlns:a16="http://schemas.microsoft.com/office/drawing/2014/main" id="{D4ECC8E3-46FF-D05E-ABA5-07465158721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0589136-0C58-E283-110C-C5506F4FE67D}"/>
              </a:ext>
            </a:extLst>
          </p:cNvPr>
          <p:cNvSpPr>
            <a:spLocks noGrp="1"/>
          </p:cNvSpPr>
          <p:nvPr>
            <p:ph type="sldNum" sz="quarter" idx="12"/>
          </p:nvPr>
        </p:nvSpPr>
        <p:spPr/>
        <p:txBody>
          <a:bodyPr/>
          <a:lstStyle/>
          <a:p>
            <a:fld id="{72938AFA-5C14-42D4-888B-41C3452932A6}" type="slidenum">
              <a:rPr lang="en-GB" smtClean="0"/>
              <a:t>‹#›</a:t>
            </a:fld>
            <a:endParaRPr lang="en-GB"/>
          </a:p>
        </p:txBody>
      </p:sp>
    </p:spTree>
    <p:extLst>
      <p:ext uri="{BB962C8B-B14F-4D97-AF65-F5344CB8AC3E}">
        <p14:creationId xmlns:p14="http://schemas.microsoft.com/office/powerpoint/2010/main" val="4154556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B468E7-2EC8-EDB2-DB8A-E1338037118A}"/>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3" name="Footer Placeholder 2">
            <a:extLst>
              <a:ext uri="{FF2B5EF4-FFF2-40B4-BE49-F238E27FC236}">
                <a16:creationId xmlns:a16="http://schemas.microsoft.com/office/drawing/2014/main" id="{FE56F6D3-4B41-8307-FE07-F18CE836FE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953052A-7A01-7B3C-6DC1-2F94293FDE52}"/>
              </a:ext>
            </a:extLst>
          </p:cNvPr>
          <p:cNvSpPr>
            <a:spLocks noGrp="1"/>
          </p:cNvSpPr>
          <p:nvPr>
            <p:ph type="sldNum" sz="quarter" idx="12"/>
          </p:nvPr>
        </p:nvSpPr>
        <p:spPr/>
        <p:txBody>
          <a:bodyPr/>
          <a:lstStyle/>
          <a:p>
            <a:fld id="{72938AFA-5C14-42D4-888B-41C3452932A6}" type="slidenum">
              <a:rPr lang="en-GB" smtClean="0"/>
              <a:t>‹#›</a:t>
            </a:fld>
            <a:endParaRPr lang="en-GB"/>
          </a:p>
        </p:txBody>
      </p:sp>
    </p:spTree>
    <p:extLst>
      <p:ext uri="{BB962C8B-B14F-4D97-AF65-F5344CB8AC3E}">
        <p14:creationId xmlns:p14="http://schemas.microsoft.com/office/powerpoint/2010/main" val="2279500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C9B61-51D8-BCF4-71F6-44BD2714186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79A8EDAC-8524-9840-179D-523973BEDD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C37FB4D7-745A-143D-0C97-D8B7C79649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7376FCB-4E3A-572D-64A9-0EEAEC9A1693}"/>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6" name="Footer Placeholder 5">
            <a:extLst>
              <a:ext uri="{FF2B5EF4-FFF2-40B4-BE49-F238E27FC236}">
                <a16:creationId xmlns:a16="http://schemas.microsoft.com/office/drawing/2014/main" id="{861CD090-15BE-475E-50D8-0725948C23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405CB8-6F40-7A7C-B58F-348C4E42984A}"/>
              </a:ext>
            </a:extLst>
          </p:cNvPr>
          <p:cNvSpPr>
            <a:spLocks noGrp="1"/>
          </p:cNvSpPr>
          <p:nvPr>
            <p:ph type="sldNum" sz="quarter" idx="12"/>
          </p:nvPr>
        </p:nvSpPr>
        <p:spPr/>
        <p:txBody>
          <a:bodyPr/>
          <a:lstStyle/>
          <a:p>
            <a:fld id="{72938AFA-5C14-42D4-888B-41C3452932A6}" type="slidenum">
              <a:rPr lang="en-GB" smtClean="0"/>
              <a:t>‹#›</a:t>
            </a:fld>
            <a:endParaRPr lang="en-GB"/>
          </a:p>
        </p:txBody>
      </p:sp>
    </p:spTree>
    <p:extLst>
      <p:ext uri="{BB962C8B-B14F-4D97-AF65-F5344CB8AC3E}">
        <p14:creationId xmlns:p14="http://schemas.microsoft.com/office/powerpoint/2010/main" val="2935505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44B8E-013D-6C77-8147-93FFD74D955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0DA99C4D-6B2E-0AA5-4A84-F6C16A91A7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1FF1812-EB2D-EC3E-EC90-EAC53764C5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536532-C513-31E7-AEFE-738DF4FD0987}"/>
              </a:ext>
            </a:extLst>
          </p:cNvPr>
          <p:cNvSpPr>
            <a:spLocks noGrp="1"/>
          </p:cNvSpPr>
          <p:nvPr>
            <p:ph type="dt" sz="half" idx="10"/>
          </p:nvPr>
        </p:nvSpPr>
        <p:spPr/>
        <p:txBody>
          <a:bodyPr/>
          <a:lstStyle/>
          <a:p>
            <a:fld id="{A4787110-EF5E-49B0-BC86-3AAB37D661C6}" type="datetimeFigureOut">
              <a:rPr lang="en-GB" smtClean="0"/>
              <a:t>26/09/2024</a:t>
            </a:fld>
            <a:endParaRPr lang="en-GB"/>
          </a:p>
        </p:txBody>
      </p:sp>
      <p:sp>
        <p:nvSpPr>
          <p:cNvPr id="6" name="Footer Placeholder 5">
            <a:extLst>
              <a:ext uri="{FF2B5EF4-FFF2-40B4-BE49-F238E27FC236}">
                <a16:creationId xmlns:a16="http://schemas.microsoft.com/office/drawing/2014/main" id="{F0FBDB95-A970-0120-B0D3-5E3688A377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888D7C-75F5-52A9-C77C-15A77021C2D0}"/>
              </a:ext>
            </a:extLst>
          </p:cNvPr>
          <p:cNvSpPr>
            <a:spLocks noGrp="1"/>
          </p:cNvSpPr>
          <p:nvPr>
            <p:ph type="sldNum" sz="quarter" idx="12"/>
          </p:nvPr>
        </p:nvSpPr>
        <p:spPr/>
        <p:txBody>
          <a:bodyPr/>
          <a:lstStyle/>
          <a:p>
            <a:fld id="{72938AFA-5C14-42D4-888B-41C3452932A6}" type="slidenum">
              <a:rPr lang="en-GB" smtClean="0"/>
              <a:t>‹#›</a:t>
            </a:fld>
            <a:endParaRPr lang="en-GB"/>
          </a:p>
        </p:txBody>
      </p:sp>
    </p:spTree>
    <p:extLst>
      <p:ext uri="{BB962C8B-B14F-4D97-AF65-F5344CB8AC3E}">
        <p14:creationId xmlns:p14="http://schemas.microsoft.com/office/powerpoint/2010/main" val="214814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615F79-4C95-C06F-4285-42FC8CA5DF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7F8A12E7-C825-41B4-87FE-111AFAD002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AEA1737-01FE-70FD-42F1-A4E7F58CF5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787110-EF5E-49B0-BC86-3AAB37D661C6}" type="datetimeFigureOut">
              <a:rPr lang="en-GB" smtClean="0"/>
              <a:t>26/09/2024</a:t>
            </a:fld>
            <a:endParaRPr lang="en-GB"/>
          </a:p>
        </p:txBody>
      </p:sp>
      <p:sp>
        <p:nvSpPr>
          <p:cNvPr id="5" name="Footer Placeholder 4">
            <a:extLst>
              <a:ext uri="{FF2B5EF4-FFF2-40B4-BE49-F238E27FC236}">
                <a16:creationId xmlns:a16="http://schemas.microsoft.com/office/drawing/2014/main" id="{E79B76AE-DDFD-9108-9C79-29747CF9F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CDA0B70-8C85-C4AB-571F-C1796A58A5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938AFA-5C14-42D4-888B-41C3452932A6}" type="slidenum">
              <a:rPr lang="en-GB" smtClean="0"/>
              <a:t>‹#›</a:t>
            </a:fld>
            <a:endParaRPr lang="en-GB"/>
          </a:p>
        </p:txBody>
      </p:sp>
      <p:sp>
        <p:nvSpPr>
          <p:cNvPr id="8" name="TextBox 7">
            <a:extLst>
              <a:ext uri="{FF2B5EF4-FFF2-40B4-BE49-F238E27FC236}">
                <a16:creationId xmlns:a16="http://schemas.microsoft.com/office/drawing/2014/main" id="{0F76F948-317A-10A2-4197-2C3392E3D6DB}"/>
              </a:ext>
            </a:extLst>
          </p:cNvPr>
          <p:cNvSpPr txBox="1"/>
          <p:nvPr userDrawn="1">
            <p:extLst>
              <p:ext uri="{1162E1C5-73C7-4A58-AE30-91384D911F3F}">
                <p184:classification xmlns:p184="http://schemas.microsoft.com/office/powerpoint/2018/4/main" val="ftr"/>
              </p:ext>
            </p:extLst>
          </p:nvPr>
        </p:nvSpPr>
        <p:spPr>
          <a:xfrm>
            <a:off x="5865813" y="6642100"/>
            <a:ext cx="488950" cy="152400"/>
          </a:xfrm>
          <a:prstGeom prst="rect">
            <a:avLst/>
          </a:prstGeom>
        </p:spPr>
        <p:txBody>
          <a:bodyPr horzOverflow="overflow" lIns="0" tIns="0" rIns="0" bIns="0">
            <a:spAutoFit/>
          </a:bodyPr>
          <a:lstStyle/>
          <a:p>
            <a:pPr algn="l"/>
            <a:r>
              <a:rPr lang="en-GB" sz="1000">
                <a:solidFill>
                  <a:srgbClr val="FF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45107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chooladmissions@eastriding.gov.uk" TargetMode="External"/><Relationship Id="rId2" Type="http://schemas.openxmlformats.org/officeDocument/2006/relationships/hyperlink" Target="mailto:schooladmissions@northyorks.gov.uk"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eastriding.gov.uk/learning/schools-colleges-and-academies/school-transport/school-college-transport-informa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6D9CA-352E-AA17-271F-97491644D953}"/>
              </a:ext>
            </a:extLst>
          </p:cNvPr>
          <p:cNvSpPr>
            <a:spLocks noGrp="1"/>
          </p:cNvSpPr>
          <p:nvPr>
            <p:ph type="ctrTitle"/>
          </p:nvPr>
        </p:nvSpPr>
        <p:spPr/>
        <p:txBody>
          <a:bodyPr/>
          <a:lstStyle/>
          <a:p>
            <a:r>
              <a:rPr lang="en-GB" dirty="0">
                <a:latin typeface="Arial" panose="020B0604020202020204" pitchFamily="34" charset="0"/>
                <a:cs typeface="Arial" panose="020B0604020202020204" pitchFamily="34" charset="0"/>
              </a:rPr>
              <a:t>East Riding and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North Yorkshire Councils</a:t>
            </a:r>
          </a:p>
        </p:txBody>
      </p:sp>
      <p:sp>
        <p:nvSpPr>
          <p:cNvPr id="3" name="Subtitle 2">
            <a:extLst>
              <a:ext uri="{FF2B5EF4-FFF2-40B4-BE49-F238E27FC236}">
                <a16:creationId xmlns:a16="http://schemas.microsoft.com/office/drawing/2014/main" id="{09EA1EE4-0908-C987-6A92-0B343230C090}"/>
              </a:ext>
            </a:extLst>
          </p:cNvPr>
          <p:cNvSpPr>
            <a:spLocks noGrp="1"/>
          </p:cNvSpPr>
          <p:nvPr>
            <p:ph type="subTitle" idx="1"/>
          </p:nvPr>
        </p:nvSpPr>
        <p:spPr/>
        <p:txBody>
          <a:bodyPr>
            <a:normAutofit lnSpcReduction="10000"/>
          </a:bodyPr>
          <a:lstStyle/>
          <a:p>
            <a:r>
              <a:rPr lang="en-GB" sz="3200" dirty="0">
                <a:latin typeface="Arial" panose="020B0604020202020204" pitchFamily="34" charset="0"/>
                <a:cs typeface="Arial" panose="020B0604020202020204" pitchFamily="34" charset="0"/>
              </a:rPr>
              <a:t>Holy Family Catholic High School, Carlton</a:t>
            </a:r>
          </a:p>
          <a:p>
            <a:endParaRPr lang="en-GB" sz="3200" dirty="0"/>
          </a:p>
          <a:p>
            <a:r>
              <a:rPr lang="en-GB" sz="3200" dirty="0">
                <a:latin typeface="Arial" panose="020B0604020202020204" pitchFamily="34" charset="0"/>
                <a:cs typeface="Arial" panose="020B0604020202020204" pitchFamily="34" charset="0"/>
              </a:rPr>
              <a:t>26 September 2024</a:t>
            </a:r>
          </a:p>
        </p:txBody>
      </p:sp>
      <p:pic>
        <p:nvPicPr>
          <p:cNvPr id="4" name="Picture 2">
            <a:extLst>
              <a:ext uri="{FF2B5EF4-FFF2-40B4-BE49-F238E27FC236}">
                <a16:creationId xmlns:a16="http://schemas.microsoft.com/office/drawing/2014/main" id="{4AF1E7A2-1175-C1F4-25A2-A0C1517BB5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297" y="451908"/>
            <a:ext cx="5057775" cy="8763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blue and white logo&#10;&#10;Description automatically generated">
            <a:extLst>
              <a:ext uri="{FF2B5EF4-FFF2-40B4-BE49-F238E27FC236}">
                <a16:creationId xmlns:a16="http://schemas.microsoft.com/office/drawing/2014/main" id="{53BCD044-33EE-6A54-1241-41D19DD3722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43695" y="386937"/>
            <a:ext cx="3144008" cy="1006241"/>
          </a:xfrm>
          <a:prstGeom prst="rect">
            <a:avLst/>
          </a:prstGeom>
          <a:noFill/>
          <a:ln>
            <a:noFill/>
          </a:ln>
        </p:spPr>
      </p:pic>
    </p:spTree>
    <p:extLst>
      <p:ext uri="{BB962C8B-B14F-4D97-AF65-F5344CB8AC3E}">
        <p14:creationId xmlns:p14="http://schemas.microsoft.com/office/powerpoint/2010/main" val="1743210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7DB6C-1AD9-032B-F17C-2EC81BFAA354}"/>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Children with an Education, Health and Care Plan</a:t>
            </a:r>
          </a:p>
        </p:txBody>
      </p:sp>
      <p:sp>
        <p:nvSpPr>
          <p:cNvPr id="3" name="Content Placeholder 2">
            <a:extLst>
              <a:ext uri="{FF2B5EF4-FFF2-40B4-BE49-F238E27FC236}">
                <a16:creationId xmlns:a16="http://schemas.microsoft.com/office/drawing/2014/main" id="{03FC9E45-9C0C-F730-2D8D-F64A60D9ECCC}"/>
              </a:ext>
            </a:extLst>
          </p:cNvPr>
          <p:cNvSpPr>
            <a:spLocks noGrp="1"/>
          </p:cNvSpPr>
          <p:nvPr>
            <p:ph idx="1"/>
          </p:nvPr>
        </p:nvSpPr>
        <p:spPr/>
        <p:txBody>
          <a:bodyPr/>
          <a:lstStyle/>
          <a:p>
            <a:r>
              <a:rPr lang="en-GB" dirty="0">
                <a:latin typeface="Arial" panose="020B0604020202020204" pitchFamily="34" charset="0"/>
                <a:cs typeface="Arial" panose="020B0604020202020204" pitchFamily="34" charset="0"/>
              </a:rPr>
              <a:t>The school will be organising interim annual reviews for all children with an EHCP where suitable provision and transition arrangements will be considered on an individual basis. </a:t>
            </a:r>
          </a:p>
          <a:p>
            <a:r>
              <a:rPr lang="en-GB" dirty="0">
                <a:latin typeface="Arial" panose="020B0604020202020204" pitchFamily="34" charset="0"/>
                <a:cs typeface="Arial" panose="020B0604020202020204" pitchFamily="34" charset="0"/>
              </a:rPr>
              <a:t>The councils will be providing some additional SEN casework capacity in order to attend reviews and support families through the process of seeking places at other local schools. </a:t>
            </a:r>
          </a:p>
          <a:p>
            <a:r>
              <a:rPr lang="en-GB" dirty="0">
                <a:latin typeface="Arial" panose="020B0604020202020204" pitchFamily="34" charset="0"/>
                <a:cs typeface="Arial" panose="020B0604020202020204" pitchFamily="34" charset="0"/>
              </a:rPr>
              <a:t>North Yorkshire Council are aiming for all reviews to take place by Friday 15 November, but we will prioritise Year 10s.</a:t>
            </a:r>
          </a:p>
        </p:txBody>
      </p:sp>
      <p:pic>
        <p:nvPicPr>
          <p:cNvPr id="8194" name="Picture 2">
            <a:extLst>
              <a:ext uri="{FF2B5EF4-FFF2-40B4-BE49-F238E27FC236}">
                <a16:creationId xmlns:a16="http://schemas.microsoft.com/office/drawing/2014/main" id="{B0B81D7D-7C7B-1235-6928-C7442E786C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788" y="5616575"/>
            <a:ext cx="5057775"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5475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D4695-68CE-BD32-DD97-A5648B3317B9}"/>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In summary</a:t>
            </a:r>
          </a:p>
        </p:txBody>
      </p:sp>
      <p:sp>
        <p:nvSpPr>
          <p:cNvPr id="3" name="Content Placeholder 2">
            <a:extLst>
              <a:ext uri="{FF2B5EF4-FFF2-40B4-BE49-F238E27FC236}">
                <a16:creationId xmlns:a16="http://schemas.microsoft.com/office/drawing/2014/main" id="{6CB4F01B-4BA6-CF17-ADBC-2911A81B5E74}"/>
              </a:ext>
            </a:extLst>
          </p:cNvPr>
          <p:cNvSpPr>
            <a:spLocks noGrp="1"/>
          </p:cNvSpPr>
          <p:nvPr>
            <p:ph idx="1"/>
          </p:nvPr>
        </p:nvSpPr>
        <p:spPr>
          <a:xfrm>
            <a:off x="419100" y="1842558"/>
            <a:ext cx="11353800" cy="4351338"/>
          </a:xfrm>
        </p:spPr>
        <p:txBody>
          <a:bodyPr>
            <a:normAutofit/>
          </a:bodyPr>
          <a:lstStyle/>
          <a:p>
            <a:r>
              <a:rPr lang="en-GB" sz="2600" dirty="0">
                <a:latin typeface="Arial" panose="020B0604020202020204" pitchFamily="34" charset="0"/>
                <a:cs typeface="Arial" panose="020B0604020202020204" pitchFamily="34" charset="0"/>
              </a:rPr>
              <a:t>We understand this will be a concerning time for pupils and parents.</a:t>
            </a:r>
          </a:p>
          <a:p>
            <a:r>
              <a:rPr lang="en-GB" sz="2600" dirty="0">
                <a:latin typeface="Arial" panose="020B0604020202020204" pitchFamily="34" charset="0"/>
                <a:cs typeface="Arial" panose="020B0604020202020204" pitchFamily="34" charset="0"/>
              </a:rPr>
              <a:t>We are working closely with the school, trust, diocese and other partners to help minimise the disruption to children’s education.</a:t>
            </a:r>
          </a:p>
          <a:p>
            <a:r>
              <a:rPr lang="en-GB" sz="2600" dirty="0">
                <a:latin typeface="Arial" panose="020B0604020202020204" pitchFamily="34" charset="0"/>
                <a:cs typeface="Arial" panose="020B0604020202020204" pitchFamily="34" charset="0"/>
              </a:rPr>
              <a:t>The School Admissions Teams can be contacted by email or phone:</a:t>
            </a:r>
          </a:p>
          <a:p>
            <a:pPr lvl="1"/>
            <a:r>
              <a:rPr lang="en-GB" sz="2600" dirty="0">
                <a:latin typeface="Arial" panose="020B0604020202020204" pitchFamily="34" charset="0"/>
                <a:cs typeface="Arial" panose="020B0604020202020204" pitchFamily="34" charset="0"/>
              </a:rPr>
              <a:t>North Yorkshire: 01609 533679   </a:t>
            </a:r>
            <a:r>
              <a:rPr lang="en-GB" sz="26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a:rPr>
              <a:t>schooladmissions@northyorks.gov.uk</a:t>
            </a:r>
            <a:endParaRPr lang="en-GB" sz="2600" dirty="0">
              <a:latin typeface="Arial" panose="020B0604020202020204" pitchFamily="34" charset="0"/>
              <a:cs typeface="Arial" panose="020B0604020202020204" pitchFamily="34" charset="0"/>
            </a:endParaRPr>
          </a:p>
          <a:p>
            <a:pPr lvl="1"/>
            <a:r>
              <a:rPr lang="en-GB" sz="2600" dirty="0">
                <a:latin typeface="Arial" panose="020B0604020202020204" pitchFamily="34" charset="0"/>
                <a:cs typeface="Arial" panose="020B0604020202020204" pitchFamily="34" charset="0"/>
              </a:rPr>
              <a:t>East Riding: 01482 392100   </a:t>
            </a:r>
            <a:r>
              <a:rPr lang="en-GB" sz="2600" dirty="0">
                <a:effectLst/>
                <a:latin typeface="Arial" panose="020B0604020202020204" pitchFamily="34" charset="0"/>
                <a:ea typeface="Calibri" panose="020F0502020204030204" pitchFamily="34" charset="0"/>
                <a:cs typeface="Arial" panose="020B0604020202020204" pitchFamily="34" charset="0"/>
                <a:hlinkClick r:id="rId3"/>
              </a:rPr>
              <a:t>schooladmissions@eastriding.gov.uk</a:t>
            </a:r>
            <a:r>
              <a:rPr lang="en-GB" sz="2600" dirty="0">
                <a:effectLst/>
                <a:latin typeface="Arial" panose="020B0604020202020204" pitchFamily="34" charset="0"/>
                <a:ea typeface="Calibri" panose="020F0502020204030204" pitchFamily="34" charset="0"/>
                <a:cs typeface="Arial" panose="020B0604020202020204" pitchFamily="34" charset="0"/>
              </a:rPr>
              <a:t> </a:t>
            </a:r>
            <a:endParaRPr lang="en-GB" sz="2600" dirty="0">
              <a:latin typeface="Arial" panose="020B0604020202020204" pitchFamily="34" charset="0"/>
              <a:cs typeface="Arial" panose="020B0604020202020204" pitchFamily="34" charset="0"/>
            </a:endParaRPr>
          </a:p>
        </p:txBody>
      </p:sp>
      <p:pic>
        <p:nvPicPr>
          <p:cNvPr id="6" name="Picture 2">
            <a:extLst>
              <a:ext uri="{FF2B5EF4-FFF2-40B4-BE49-F238E27FC236}">
                <a16:creationId xmlns:a16="http://schemas.microsoft.com/office/drawing/2014/main" id="{644CB989-CC60-3386-2D56-5091587B2F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788" y="5616575"/>
            <a:ext cx="5057775"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369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7C8D-F4AD-59DE-56A0-E04297AF1C0F}"/>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What is a preference exercise?</a:t>
            </a:r>
          </a:p>
        </p:txBody>
      </p:sp>
      <p:sp>
        <p:nvSpPr>
          <p:cNvPr id="3" name="Content Placeholder 2">
            <a:extLst>
              <a:ext uri="{FF2B5EF4-FFF2-40B4-BE49-F238E27FC236}">
                <a16:creationId xmlns:a16="http://schemas.microsoft.com/office/drawing/2014/main" id="{EAB2A7B6-96A2-9B46-3FA2-20E216515D21}"/>
              </a:ext>
            </a:extLst>
          </p:cNvPr>
          <p:cNvSpPr>
            <a:spLocks noGrp="1"/>
          </p:cNvSpPr>
          <p:nvPr>
            <p:ph idx="1"/>
          </p:nvPr>
        </p:nvSpPr>
        <p:spPr/>
        <p:txBody>
          <a:bodyPr/>
          <a:lstStyle/>
          <a:p>
            <a:r>
              <a:rPr lang="en-GB" dirty="0">
                <a:latin typeface="Arial" panose="020B0604020202020204" pitchFamily="34" charset="0"/>
                <a:cs typeface="Arial" panose="020B0604020202020204" pitchFamily="34" charset="0"/>
              </a:rPr>
              <a:t>To find alternative school places for pupils currently attending Holy Family Catholic High School </a:t>
            </a:r>
          </a:p>
          <a:p>
            <a:r>
              <a:rPr lang="en-GB" dirty="0">
                <a:latin typeface="Arial" panose="020B0604020202020204" pitchFamily="34" charset="0"/>
                <a:cs typeface="Arial" panose="020B0604020202020204" pitchFamily="34" charset="0"/>
              </a:rPr>
              <a:t>To ensure fairness around the school transfer process. </a:t>
            </a:r>
          </a:p>
          <a:p>
            <a:r>
              <a:rPr lang="en-GB" dirty="0">
                <a:latin typeface="Arial" panose="020B0604020202020204" pitchFamily="34" charset="0"/>
                <a:cs typeface="Arial" panose="020B0604020202020204" pitchFamily="34" charset="0"/>
              </a:rPr>
              <a:t>Applying this co-ordinated approach will provide parents/carers with support and is intended to reduce the period of uncertainty for families. </a:t>
            </a:r>
          </a:p>
          <a:p>
            <a:r>
              <a:rPr lang="en-GB" dirty="0">
                <a:latin typeface="Arial" panose="020B0604020202020204" pitchFamily="34" charset="0"/>
                <a:cs typeface="Arial" panose="020B0604020202020204" pitchFamily="34" charset="0"/>
              </a:rPr>
              <a:t>We want to work to support families to make preferences for admissions in a coordinated way. </a:t>
            </a:r>
          </a:p>
        </p:txBody>
      </p:sp>
      <p:pic>
        <p:nvPicPr>
          <p:cNvPr id="2050" name="Picture 2">
            <a:extLst>
              <a:ext uri="{FF2B5EF4-FFF2-40B4-BE49-F238E27FC236}">
                <a16:creationId xmlns:a16="http://schemas.microsoft.com/office/drawing/2014/main" id="{3762D561-DE97-691B-B112-598623F338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3" y="5616575"/>
            <a:ext cx="5057775"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422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A11B5-288E-DB4E-8410-9A4C811C2E8E}"/>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Parents of Year 11 pupils</a:t>
            </a:r>
          </a:p>
        </p:txBody>
      </p:sp>
      <p:sp>
        <p:nvSpPr>
          <p:cNvPr id="3" name="Content Placeholder 2">
            <a:extLst>
              <a:ext uri="{FF2B5EF4-FFF2-40B4-BE49-F238E27FC236}">
                <a16:creationId xmlns:a16="http://schemas.microsoft.com/office/drawing/2014/main" id="{1D136483-35FF-849E-8557-007C5D60C89D}"/>
              </a:ext>
            </a:extLst>
          </p:cNvPr>
          <p:cNvSpPr>
            <a:spLocks noGrp="1"/>
          </p:cNvSpPr>
          <p:nvPr>
            <p:ph idx="1"/>
          </p:nvPr>
        </p:nvSpPr>
        <p:spPr/>
        <p:txBody>
          <a:bodyPr/>
          <a:lstStyle/>
          <a:p>
            <a:pPr marL="0" indent="0">
              <a:buNone/>
            </a:pPr>
            <a:r>
              <a:rPr lang="en-GB" dirty="0">
                <a:latin typeface="Arial" panose="020B0604020202020204" pitchFamily="34" charset="0"/>
                <a:cs typeface="Arial" panose="020B0604020202020204" pitchFamily="34" charset="0"/>
              </a:rPr>
              <a:t>We recommend that parents and carers of Year 11 pupils do not seek an alternative place for their child, and to allow them to complete their GCSE programmes as intended at Holy Family School.</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If you want your child to move during Year 11, you will need apply for a place, we will let you know as soon as possible but cannot guarantee it will be before 31 January 2025.  </a:t>
            </a:r>
          </a:p>
          <a:p>
            <a:pPr marL="0" indent="0">
              <a:buNone/>
            </a:pPr>
            <a:endParaRPr lang="en-GB" dirty="0"/>
          </a:p>
        </p:txBody>
      </p:sp>
      <p:pic>
        <p:nvPicPr>
          <p:cNvPr id="3074" name="Picture 2">
            <a:extLst>
              <a:ext uri="{FF2B5EF4-FFF2-40B4-BE49-F238E27FC236}">
                <a16:creationId xmlns:a16="http://schemas.microsoft.com/office/drawing/2014/main" id="{30AD5564-7418-1E43-3756-FB283E258C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225" y="5435600"/>
            <a:ext cx="5057775"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902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A11B5-288E-DB4E-8410-9A4C811C2E8E}"/>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Parents of Year 10 pupils</a:t>
            </a:r>
          </a:p>
        </p:txBody>
      </p:sp>
      <p:sp>
        <p:nvSpPr>
          <p:cNvPr id="3" name="Content Placeholder 2">
            <a:extLst>
              <a:ext uri="{FF2B5EF4-FFF2-40B4-BE49-F238E27FC236}">
                <a16:creationId xmlns:a16="http://schemas.microsoft.com/office/drawing/2014/main" id="{1D136483-35FF-849E-8557-007C5D60C89D}"/>
              </a:ext>
            </a:extLst>
          </p:cNvPr>
          <p:cNvSpPr>
            <a:spLocks noGrp="1"/>
          </p:cNvSpPr>
          <p:nvPr>
            <p:ph idx="1"/>
          </p:nvPr>
        </p:nvSpPr>
        <p:spPr/>
        <p:txBody>
          <a:bodyPr/>
          <a:lstStyle/>
          <a:p>
            <a:pPr marL="0" indent="0">
              <a:buNone/>
            </a:pPr>
            <a:r>
              <a:rPr lang="en-GB" dirty="0">
                <a:latin typeface="Arial" panose="020B0604020202020204" pitchFamily="34" charset="0"/>
                <a:cs typeface="Arial" panose="020B0604020202020204" pitchFamily="34" charset="0"/>
              </a:rPr>
              <a:t>We advise parents to make an application now, and before 7 October, to allow your child to start at a new school from 4 November 2024.</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We will confirm allocated places by 25 October, and if possible before then.</a:t>
            </a:r>
          </a:p>
          <a:p>
            <a:pPr marL="0" indent="0">
              <a:buNone/>
            </a:pPr>
            <a:endParaRPr lang="en-GB" dirty="0"/>
          </a:p>
          <a:p>
            <a:pPr marL="0" indent="0">
              <a:buNone/>
            </a:pPr>
            <a:r>
              <a:rPr lang="en-GB" dirty="0"/>
              <a:t> </a:t>
            </a:r>
          </a:p>
        </p:txBody>
      </p:sp>
      <p:pic>
        <p:nvPicPr>
          <p:cNvPr id="4098" name="Picture 2">
            <a:extLst>
              <a:ext uri="{FF2B5EF4-FFF2-40B4-BE49-F238E27FC236}">
                <a16:creationId xmlns:a16="http://schemas.microsoft.com/office/drawing/2014/main" id="{876C2A98-BD15-E34C-0B81-72437207F2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563" y="5543550"/>
            <a:ext cx="5057775"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7947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A11B5-288E-DB4E-8410-9A4C811C2E8E}"/>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Parents of Years 7, 8 and 9 pupils</a:t>
            </a:r>
          </a:p>
        </p:txBody>
      </p:sp>
      <p:sp>
        <p:nvSpPr>
          <p:cNvPr id="3" name="Content Placeholder 2">
            <a:extLst>
              <a:ext uri="{FF2B5EF4-FFF2-40B4-BE49-F238E27FC236}">
                <a16:creationId xmlns:a16="http://schemas.microsoft.com/office/drawing/2014/main" id="{1D136483-35FF-849E-8557-007C5D60C89D}"/>
              </a:ext>
            </a:extLst>
          </p:cNvPr>
          <p:cNvSpPr>
            <a:spLocks noGrp="1"/>
          </p:cNvSpPr>
          <p:nvPr>
            <p:ph idx="1"/>
          </p:nvPr>
        </p:nvSpPr>
        <p:spPr/>
        <p:txBody>
          <a:bodyPr>
            <a:normAutofit fontScale="92500" lnSpcReduction="10000"/>
          </a:bodyPr>
          <a:lstStyle/>
          <a:p>
            <a:r>
              <a:rPr lang="en-GB" dirty="0">
                <a:latin typeface="Arial" panose="020B0604020202020204" pitchFamily="34" charset="0"/>
                <a:cs typeface="Arial" panose="020B0604020202020204" pitchFamily="34" charset="0"/>
              </a:rPr>
              <a:t>We advise parents to make an application now, and before 31 October, for the next school year commencing in September 2025.</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We will confirm allocated places by 31 January 2025, and if possible before then.</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your application is for an earlier start date we will let you know as soon as possible but cannot guarantee it will be before this date.  </a:t>
            </a:r>
          </a:p>
          <a:p>
            <a:endParaRPr lang="en-GB" dirty="0"/>
          </a:p>
          <a:p>
            <a:pPr marL="0" indent="0">
              <a:buNone/>
            </a:pPr>
            <a:r>
              <a:rPr lang="en-GB" dirty="0"/>
              <a:t> </a:t>
            </a:r>
          </a:p>
          <a:p>
            <a:pPr marL="0" indent="0">
              <a:buNone/>
            </a:pPr>
            <a:endParaRPr lang="en-GB" dirty="0"/>
          </a:p>
        </p:txBody>
      </p:sp>
      <p:pic>
        <p:nvPicPr>
          <p:cNvPr id="5122" name="Picture 2">
            <a:extLst>
              <a:ext uri="{FF2B5EF4-FFF2-40B4-BE49-F238E27FC236}">
                <a16:creationId xmlns:a16="http://schemas.microsoft.com/office/drawing/2014/main" id="{050608CD-C71D-BB84-4917-3B3EB0EDF5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463" y="5616575"/>
            <a:ext cx="5057775"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8652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98B28-3539-AF5B-3E30-67AA6414CD3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How will the process work?</a:t>
            </a:r>
          </a:p>
        </p:txBody>
      </p:sp>
      <p:sp>
        <p:nvSpPr>
          <p:cNvPr id="3" name="Content Placeholder 2">
            <a:extLst>
              <a:ext uri="{FF2B5EF4-FFF2-40B4-BE49-F238E27FC236}">
                <a16:creationId xmlns:a16="http://schemas.microsoft.com/office/drawing/2014/main" id="{85539205-EF35-EBAF-C531-5EEFC5AEDB69}"/>
              </a:ext>
            </a:extLst>
          </p:cNvPr>
          <p:cNvSpPr>
            <a:spLocks noGrp="1"/>
          </p:cNvSpPr>
          <p:nvPr>
            <p:ph idx="1"/>
          </p:nvPr>
        </p:nvSpPr>
        <p:spPr/>
        <p:txBody>
          <a:bodyPr/>
          <a:lstStyle/>
          <a:p>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We recommend making at least three preferences.</a:t>
            </a:r>
          </a:p>
          <a:p>
            <a:endPar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Once we have received all applications, the Councils will liaise with the schools regarding potential allocations and seek to meet the preferred school preferences wherever possible. </a:t>
            </a:r>
          </a:p>
          <a:p>
            <a:pPr marL="0" indent="0">
              <a:buNone/>
            </a:pPr>
            <a:endPar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Where there are more applications received for a school than places available, places will be allocated based on the oversubscription criteria in the determined admission arrangements for that school.</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pic>
        <p:nvPicPr>
          <p:cNvPr id="6146" name="Picture 2">
            <a:extLst>
              <a:ext uri="{FF2B5EF4-FFF2-40B4-BE49-F238E27FC236}">
                <a16:creationId xmlns:a16="http://schemas.microsoft.com/office/drawing/2014/main" id="{304114F4-3CDC-A5B3-26C3-D419862314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538" y="5738813"/>
            <a:ext cx="5057775"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9073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50C8D-D863-472B-B1D0-5F8A66FD2FE7}"/>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Roundtable meeting with all Trusts and schools </a:t>
            </a:r>
          </a:p>
        </p:txBody>
      </p:sp>
      <p:sp>
        <p:nvSpPr>
          <p:cNvPr id="3" name="Content Placeholder 2">
            <a:extLst>
              <a:ext uri="{FF2B5EF4-FFF2-40B4-BE49-F238E27FC236}">
                <a16:creationId xmlns:a16="http://schemas.microsoft.com/office/drawing/2014/main" id="{A498747A-40A7-942D-FFA7-70CD3FA3465B}"/>
              </a:ext>
            </a:extLst>
          </p:cNvPr>
          <p:cNvSpPr>
            <a:spLocks noGrp="1"/>
          </p:cNvSpPr>
          <p:nvPr>
            <p:ph idx="1"/>
          </p:nvPr>
        </p:nvSpPr>
        <p:spPr/>
        <p:txBody>
          <a:bodyPr/>
          <a:lstStyle/>
          <a:p>
            <a:r>
              <a:rPr lang="en-GB" dirty="0">
                <a:latin typeface="Arial" panose="020B0604020202020204" pitchFamily="34" charset="0"/>
                <a:cs typeface="Arial" panose="020B0604020202020204" pitchFamily="34" charset="0"/>
              </a:rPr>
              <a:t>The two councils and the Bishop </a:t>
            </a:r>
            <a:r>
              <a:rPr lang="en-GB" dirty="0" err="1">
                <a:latin typeface="Arial" panose="020B0604020202020204" pitchFamily="34" charset="0"/>
                <a:cs typeface="Arial" panose="020B0604020202020204" pitchFamily="34" charset="0"/>
              </a:rPr>
              <a:t>Konstant</a:t>
            </a:r>
            <a:r>
              <a:rPr lang="en-GB" dirty="0">
                <a:latin typeface="Arial" panose="020B0604020202020204" pitchFamily="34" charset="0"/>
                <a:cs typeface="Arial" panose="020B0604020202020204" pitchFamily="34" charset="0"/>
              </a:rPr>
              <a:t> Catholic Trust met with leaders from local schools and academies and the Department for Education</a:t>
            </a:r>
            <a:endParaRPr lang="en-GB" dirty="0">
              <a:solidFill>
                <a:srgbClr val="FF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This confirmed that there are places available in all local schools</a:t>
            </a:r>
          </a:p>
          <a:p>
            <a:r>
              <a:rPr lang="en-GB" dirty="0">
                <a:latin typeface="Arial" panose="020B0604020202020204" pitchFamily="34" charset="0"/>
                <a:cs typeface="Arial" panose="020B0604020202020204" pitchFamily="34" charset="0"/>
              </a:rPr>
              <a:t>There is confidence that all pupils will have a place</a:t>
            </a:r>
          </a:p>
          <a:p>
            <a:r>
              <a:rPr lang="en-GB" dirty="0">
                <a:latin typeface="Arial" panose="020B0604020202020204" pitchFamily="34" charset="0"/>
                <a:cs typeface="Arial" panose="020B0604020202020204" pitchFamily="34" charset="0"/>
              </a:rPr>
              <a:t>Not everyone will get their first preference, so we encourage you to put at least 3 preferences on the form</a:t>
            </a:r>
          </a:p>
        </p:txBody>
      </p:sp>
      <p:pic>
        <p:nvPicPr>
          <p:cNvPr id="7170" name="Picture 2">
            <a:extLst>
              <a:ext uri="{FF2B5EF4-FFF2-40B4-BE49-F238E27FC236}">
                <a16:creationId xmlns:a16="http://schemas.microsoft.com/office/drawing/2014/main" id="{AF32D388-8B51-298B-A120-FDBB6BF659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513" y="5616575"/>
            <a:ext cx="5057775"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6103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C94A9-A02B-22A4-5F3D-ED6DA0F5BF5C}"/>
              </a:ext>
            </a:extLst>
          </p:cNvPr>
          <p:cNvSpPr>
            <a:spLocks noGrp="1"/>
          </p:cNvSpPr>
          <p:nvPr>
            <p:ph type="title"/>
          </p:nvPr>
        </p:nvSpPr>
        <p:spPr>
          <a:xfrm>
            <a:off x="491067" y="365125"/>
            <a:ext cx="11477413" cy="1325563"/>
          </a:xfrm>
        </p:spPr>
        <p:txBody>
          <a:bodyPr/>
          <a:lstStyle/>
          <a:p>
            <a:r>
              <a:rPr lang="en-GB" dirty="0">
                <a:latin typeface="Arial" panose="020B0604020202020204" pitchFamily="34" charset="0"/>
                <a:cs typeface="Arial" panose="020B0604020202020204" pitchFamily="34" charset="0"/>
              </a:rPr>
              <a:t>Home to School transport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(if you live in North Yorkshire)</a:t>
            </a:r>
          </a:p>
        </p:txBody>
      </p:sp>
      <p:sp>
        <p:nvSpPr>
          <p:cNvPr id="3" name="Content Placeholder 2">
            <a:extLst>
              <a:ext uri="{FF2B5EF4-FFF2-40B4-BE49-F238E27FC236}">
                <a16:creationId xmlns:a16="http://schemas.microsoft.com/office/drawing/2014/main" id="{850EDA80-BC9C-EFC7-CA08-C64A5A5798FB}"/>
              </a:ext>
            </a:extLst>
          </p:cNvPr>
          <p:cNvSpPr>
            <a:spLocks noGrp="1"/>
          </p:cNvSpPr>
          <p:nvPr>
            <p:ph idx="1"/>
          </p:nvPr>
        </p:nvSpPr>
        <p:spPr>
          <a:xfrm>
            <a:off x="838200" y="1825625"/>
            <a:ext cx="11130280" cy="4846108"/>
          </a:xfrm>
        </p:spPr>
        <p:txBody>
          <a:bodyPr>
            <a:normAutofit fontScale="70000" lnSpcReduction="20000"/>
          </a:bodyPr>
          <a:lstStyle/>
          <a:p>
            <a:pPr>
              <a:lnSpc>
                <a:spcPct val="100000"/>
              </a:lnSpc>
            </a:pPr>
            <a:r>
              <a:rPr lang="en-GB" sz="3100" dirty="0">
                <a:effectLst/>
                <a:latin typeface="Arial" panose="020B0604020202020204" pitchFamily="34" charset="0"/>
                <a:ea typeface="Times New Roman" panose="02020603050405020304" pitchFamily="18" charset="0"/>
                <a:cs typeface="Arial" panose="020B0604020202020204" pitchFamily="34" charset="0"/>
              </a:rPr>
              <a:t>North Yorkshire Council provides free school travel assistance to the </a:t>
            </a:r>
            <a:r>
              <a:rPr lang="en-GB" sz="3100" b="1" dirty="0">
                <a:effectLst/>
                <a:latin typeface="Arial" panose="020B0604020202020204" pitchFamily="34" charset="0"/>
                <a:ea typeface="Times New Roman" panose="02020603050405020304" pitchFamily="18" charset="0"/>
                <a:cs typeface="Arial" panose="020B0604020202020204" pitchFamily="34" charset="0"/>
              </a:rPr>
              <a:t>nearest  suitable school to your home with available places, </a:t>
            </a:r>
            <a:r>
              <a:rPr lang="en-GB" sz="3100" dirty="0">
                <a:effectLst/>
                <a:latin typeface="Arial" panose="020B0604020202020204" pitchFamily="34" charset="0"/>
                <a:ea typeface="Times New Roman" panose="02020603050405020304" pitchFamily="18" charset="0"/>
                <a:cs typeface="Arial" panose="020B0604020202020204" pitchFamily="34" charset="0"/>
              </a:rPr>
              <a:t>if</a:t>
            </a:r>
            <a:r>
              <a:rPr lang="en-GB" sz="3100" b="1" dirty="0">
                <a:effectLst/>
                <a:latin typeface="Arial" panose="020B0604020202020204" pitchFamily="34" charset="0"/>
                <a:ea typeface="Times New Roman" panose="02020603050405020304" pitchFamily="18" charset="0"/>
                <a:cs typeface="Arial" panose="020B0604020202020204" pitchFamily="34" charset="0"/>
              </a:rPr>
              <a:t> </a:t>
            </a:r>
            <a:r>
              <a:rPr lang="en-GB" sz="3100" dirty="0">
                <a:effectLst/>
                <a:latin typeface="Arial" panose="020B0604020202020204" pitchFamily="34" charset="0"/>
                <a:ea typeface="Times New Roman" panose="02020603050405020304" pitchFamily="18" charset="0"/>
                <a:cs typeface="Arial" panose="020B0604020202020204" pitchFamily="34" charset="0"/>
              </a:rPr>
              <a:t>it is over the statutory walking distance of 3 miles or, the route to the nearest school is not safe to walk, accompanied by a responsible adult. </a:t>
            </a:r>
          </a:p>
          <a:p>
            <a:pPr>
              <a:lnSpc>
                <a:spcPct val="100000"/>
              </a:lnSpc>
            </a:pPr>
            <a:r>
              <a:rPr lang="en-GB" sz="3100" dirty="0">
                <a:effectLst/>
                <a:latin typeface="Arial" panose="020B0604020202020204" pitchFamily="34" charset="0"/>
                <a:ea typeface="Times New Roman" panose="02020603050405020304" pitchFamily="18" charset="0"/>
                <a:cs typeface="Arial" panose="020B0604020202020204" pitchFamily="34" charset="0"/>
              </a:rPr>
              <a:t>Where a pupil is on free school meals or the parent is on the </a:t>
            </a:r>
            <a:r>
              <a:rPr lang="en-GB" sz="3100" dirty="0">
                <a:latin typeface="Arial" panose="020B0604020202020204" pitchFamily="34" charset="0"/>
                <a:ea typeface="Times New Roman" panose="02020603050405020304" pitchFamily="18" charset="0"/>
                <a:cs typeface="Arial" panose="020B0604020202020204" pitchFamily="34" charset="0"/>
              </a:rPr>
              <a:t>maximum level of working tax credit,  assistance will be provided to one of the three nearest school where the distance is over 2 miles and not more than 12 miles from home.</a:t>
            </a:r>
          </a:p>
          <a:p>
            <a:pPr>
              <a:lnSpc>
                <a:spcPct val="100000"/>
              </a:lnSpc>
            </a:pPr>
            <a:r>
              <a:rPr lang="en-GB" sz="3100" dirty="0">
                <a:effectLst/>
                <a:latin typeface="Arial" panose="020B0604020202020204" pitchFamily="34" charset="0"/>
                <a:ea typeface="Times New Roman" panose="02020603050405020304" pitchFamily="18" charset="0"/>
                <a:cs typeface="Arial" panose="020B0604020202020204" pitchFamily="34" charset="0"/>
              </a:rPr>
              <a:t>The nearest suitable school for transport purposes includes schools in neighbouring authorities. If you live near the boundary, you might find that the nearest school is outside of North Yorkshire.</a:t>
            </a:r>
          </a:p>
          <a:p>
            <a:pPr>
              <a:lnSpc>
                <a:spcPct val="100000"/>
              </a:lnSpc>
            </a:pPr>
            <a:r>
              <a:rPr lang="en-GB" sz="3100" dirty="0">
                <a:latin typeface="Arial" panose="020B0604020202020204" pitchFamily="34" charset="0"/>
                <a:ea typeface="Times New Roman" panose="02020603050405020304" pitchFamily="18" charset="0"/>
                <a:cs typeface="Arial" panose="020B0604020202020204" pitchFamily="34" charset="0"/>
              </a:rPr>
              <a:t>In the event of a school closure or reorganisation the Council’s normal home to school transport policy will be followed. However, depending upon circumstances, the Council would, following a school closure consultation, have discretion to determine that alternative arrangements should apply.</a:t>
            </a:r>
            <a:endParaRPr lang="en-GB" sz="3100" dirty="0">
              <a:effectLst/>
              <a:latin typeface="Arial" panose="020B0604020202020204" pitchFamily="34" charset="0"/>
              <a:ea typeface="Times New Roman" panose="02020603050405020304" pitchFamily="18" charset="0"/>
              <a:cs typeface="Arial" panose="020B0604020202020204" pitchFamily="34" charset="0"/>
            </a:endParaRPr>
          </a:p>
          <a:p>
            <a:endParaRPr lang="en-GB" dirty="0"/>
          </a:p>
        </p:txBody>
      </p:sp>
      <p:pic>
        <p:nvPicPr>
          <p:cNvPr id="4" name="Picture 3">
            <a:extLst>
              <a:ext uri="{FF2B5EF4-FFF2-40B4-BE49-F238E27FC236}">
                <a16:creationId xmlns:a16="http://schemas.microsoft.com/office/drawing/2014/main" id="{645463C0-E778-1403-E74F-814157D2BF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8710083" y="462757"/>
            <a:ext cx="2578100" cy="863600"/>
          </a:xfrm>
          <a:prstGeom prst="rect">
            <a:avLst/>
          </a:prstGeom>
          <a:noFill/>
          <a:ln>
            <a:noFill/>
          </a:ln>
        </p:spPr>
      </p:pic>
    </p:spTree>
    <p:extLst>
      <p:ext uri="{BB962C8B-B14F-4D97-AF65-F5344CB8AC3E}">
        <p14:creationId xmlns:p14="http://schemas.microsoft.com/office/powerpoint/2010/main" val="964438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C94A9-A02B-22A4-5F3D-ED6DA0F5BF5C}"/>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Home to School transport </a:t>
            </a:r>
            <a:br>
              <a:rPr lang="en-GB" dirty="0">
                <a:latin typeface="Arial" panose="020B0604020202020204" pitchFamily="34" charset="0"/>
                <a:cs typeface="Arial" panose="020B0604020202020204" pitchFamily="34" charset="0"/>
              </a:rPr>
            </a:br>
            <a:r>
              <a:rPr lang="en-GB" sz="4000" dirty="0">
                <a:latin typeface="Arial" panose="020B0604020202020204" pitchFamily="34" charset="0"/>
                <a:cs typeface="Arial" panose="020B0604020202020204" pitchFamily="34" charset="0"/>
              </a:rPr>
              <a:t>(if you live in East Riding)</a:t>
            </a:r>
          </a:p>
        </p:txBody>
      </p:sp>
      <p:sp>
        <p:nvSpPr>
          <p:cNvPr id="3" name="Content Placeholder 2">
            <a:extLst>
              <a:ext uri="{FF2B5EF4-FFF2-40B4-BE49-F238E27FC236}">
                <a16:creationId xmlns:a16="http://schemas.microsoft.com/office/drawing/2014/main" id="{850EDA80-BC9C-EFC7-CA08-C64A5A5798FB}"/>
              </a:ext>
            </a:extLst>
          </p:cNvPr>
          <p:cNvSpPr>
            <a:spLocks noGrp="1"/>
          </p:cNvSpPr>
          <p:nvPr>
            <p:ph idx="1"/>
          </p:nvPr>
        </p:nvSpPr>
        <p:spPr>
          <a:xfrm>
            <a:off x="838200" y="1690688"/>
            <a:ext cx="10515600" cy="4486275"/>
          </a:xfrm>
        </p:spPr>
        <p:txBody>
          <a:bodyPr>
            <a:normAutofit fontScale="92500" lnSpcReduction="10000"/>
          </a:bodyPr>
          <a:lstStyle/>
          <a:p>
            <a:r>
              <a:rPr lang="en-GB" sz="2400" dirty="0">
                <a:latin typeface="Arial" panose="020B0604020202020204" pitchFamily="34" charset="0"/>
                <a:ea typeface="Times New Roman" panose="02020603050405020304" pitchFamily="18" charset="0"/>
                <a:cs typeface="Arial" panose="020B0604020202020204" pitchFamily="34" charset="0"/>
              </a:rPr>
              <a:t>East Riding of</a:t>
            </a:r>
            <a:r>
              <a:rPr lang="en-GB" sz="2400" dirty="0">
                <a:effectLst/>
                <a:latin typeface="Arial" panose="020B0604020202020204" pitchFamily="34" charset="0"/>
                <a:ea typeface="Times New Roman" panose="02020603050405020304" pitchFamily="18" charset="0"/>
                <a:cs typeface="Arial" panose="020B0604020202020204" pitchFamily="34" charset="0"/>
              </a:rPr>
              <a:t> Yorkshire Council (ERYC) provides free school travel assistance to pupils of compulsory school age to the </a:t>
            </a:r>
            <a:r>
              <a:rPr lang="en-GB" sz="2400" b="1" dirty="0">
                <a:effectLst/>
                <a:latin typeface="Arial" panose="020B0604020202020204" pitchFamily="34" charset="0"/>
                <a:ea typeface="Times New Roman" panose="02020603050405020304" pitchFamily="18" charset="0"/>
                <a:cs typeface="Arial" panose="020B0604020202020204" pitchFamily="34" charset="0"/>
              </a:rPr>
              <a:t>nearest  suitable school to your home with available places </a:t>
            </a:r>
            <a:r>
              <a:rPr lang="en-GB" sz="2400" dirty="0">
                <a:effectLst/>
                <a:latin typeface="Arial" panose="020B0604020202020204" pitchFamily="34" charset="0"/>
                <a:ea typeface="Times New Roman" panose="02020603050405020304" pitchFamily="18" charset="0"/>
                <a:cs typeface="Arial" panose="020B0604020202020204" pitchFamily="34" charset="0"/>
              </a:rPr>
              <a:t>if it is over 3 miles or where the route to the nearest school is not safe to walk accompanied by a responsible adult. The nearest suitable school for transport purposes includes schools in neighbouring authorities. If you live near the boundary, you might find that the nearest school is outside of East Riding.</a:t>
            </a:r>
          </a:p>
          <a:p>
            <a:r>
              <a:rPr lang="en-GB" sz="2400" dirty="0">
                <a:latin typeface="Arial" panose="020B0604020202020204" pitchFamily="34" charset="0"/>
                <a:ea typeface="Times New Roman" panose="02020603050405020304" pitchFamily="18" charset="0"/>
                <a:cs typeface="Arial" panose="020B0604020202020204" pitchFamily="34" charset="0"/>
              </a:rPr>
              <a:t>ERYC will follow their home to school and college transport policy for managing all requests.  For more information parents can visit our website: </a:t>
            </a:r>
            <a:r>
              <a:rPr lang="en-GB" sz="2400" dirty="0">
                <a:latin typeface="Arial" panose="020B0604020202020204" pitchFamily="34" charset="0"/>
                <a:ea typeface="Times New Roman" panose="02020603050405020304" pitchFamily="18" charset="0"/>
                <a:cs typeface="Arial" panose="020B0604020202020204" pitchFamily="34" charset="0"/>
                <a:hlinkClick r:id="rId2"/>
              </a:rPr>
              <a:t>www.eastriding.gov.uk/learning/schools-colleges-and-academies/school-transport/school-college-transport-information/</a:t>
            </a:r>
            <a:r>
              <a:rPr lang="en-GB" sz="2400" dirty="0">
                <a:latin typeface="Arial" panose="020B0604020202020204" pitchFamily="34" charset="0"/>
                <a:ea typeface="Times New Roman" panose="02020603050405020304" pitchFamily="18" charset="0"/>
                <a:cs typeface="Arial" panose="020B0604020202020204" pitchFamily="34" charset="0"/>
              </a:rPr>
              <a:t>    Telephone: 01482 395444 </a:t>
            </a:r>
          </a:p>
          <a:p>
            <a:r>
              <a:rPr lang="en-GB" sz="2400" dirty="0">
                <a:effectLst/>
                <a:latin typeface="Arial" panose="020B0604020202020204" pitchFamily="34" charset="0"/>
                <a:ea typeface="Times New Roman" panose="02020603050405020304" pitchFamily="18" charset="0"/>
                <a:cs typeface="Arial" panose="020B0604020202020204" pitchFamily="34" charset="0"/>
              </a:rPr>
              <a:t>Please be aware that for post 16 pupils ERYC expect parents to contribute to the cost of transport, this is currently set at £660 per year, reduced by 50% for low-income families.  This amount increases each year in line with the average CPI</a:t>
            </a:r>
          </a:p>
          <a:p>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p>
            <a:endParaRPr lang="en-GB" dirty="0"/>
          </a:p>
        </p:txBody>
      </p:sp>
      <p:pic>
        <p:nvPicPr>
          <p:cNvPr id="10242" name="Picture 2">
            <a:extLst>
              <a:ext uri="{FF2B5EF4-FFF2-40B4-BE49-F238E27FC236}">
                <a16:creationId xmlns:a16="http://schemas.microsoft.com/office/drawing/2014/main" id="{34E1EE9F-07B1-EF49-D709-ACD6187FBA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3067" y="589756"/>
            <a:ext cx="4112154" cy="712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331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987</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East Riding and  North Yorkshire Councils</vt:lpstr>
      <vt:lpstr>What is a preference exercise?</vt:lpstr>
      <vt:lpstr>Parents of Year 11 pupils</vt:lpstr>
      <vt:lpstr>Parents of Year 10 pupils</vt:lpstr>
      <vt:lpstr>Parents of Years 7, 8 and 9 pupils</vt:lpstr>
      <vt:lpstr>How will the process work?</vt:lpstr>
      <vt:lpstr>Roundtable meeting with all Trusts and schools </vt:lpstr>
      <vt:lpstr>Home to School transport  (if you live in North Yorkshire)</vt:lpstr>
      <vt:lpstr>Home to School transport  (if you live in East Riding)</vt:lpstr>
      <vt:lpstr>Children with an Education, Health and Care Plan</vt:lpstr>
      <vt:lpstr>In summary</vt:lpstr>
    </vt:vector>
  </TitlesOfParts>
  <Company>North Yorkshire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 Lee</dc:creator>
  <cp:lastModifiedBy>John.S Lee</cp:lastModifiedBy>
  <cp:revision>15</cp:revision>
  <dcterms:created xsi:type="dcterms:W3CDTF">2024-09-24T14:24:34Z</dcterms:created>
  <dcterms:modified xsi:type="dcterms:W3CDTF">2024-09-26T10:14:11Z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ecdfc32-7be5-4b17-9f97-00453388bdd7_Enabled">
    <vt:lpwstr>true</vt:lpwstr>
  </property>
  <property fmtid="{D5CDD505-2E9C-101B-9397-08002B2CF9AE}" pid="3" name="MSIP_Label_3ecdfc32-7be5-4b17-9f97-00453388bdd7_SetDate">
    <vt:lpwstr>2024-09-24T14:30:43Z</vt:lpwstr>
  </property>
  <property fmtid="{D5CDD505-2E9C-101B-9397-08002B2CF9AE}" pid="4" name="MSIP_Label_3ecdfc32-7be5-4b17-9f97-00453388bdd7_Method">
    <vt:lpwstr>Standard</vt:lpwstr>
  </property>
  <property fmtid="{D5CDD505-2E9C-101B-9397-08002B2CF9AE}" pid="5" name="MSIP_Label_3ecdfc32-7be5-4b17-9f97-00453388bdd7_Name">
    <vt:lpwstr>OFFICIAL</vt:lpwstr>
  </property>
  <property fmtid="{D5CDD505-2E9C-101B-9397-08002B2CF9AE}" pid="6" name="MSIP_Label_3ecdfc32-7be5-4b17-9f97-00453388bdd7_SiteId">
    <vt:lpwstr>ad3d9c73-9830-44a1-b487-e1055441c70e</vt:lpwstr>
  </property>
  <property fmtid="{D5CDD505-2E9C-101B-9397-08002B2CF9AE}" pid="7" name="MSIP_Label_3ecdfc32-7be5-4b17-9f97-00453388bdd7_ActionId">
    <vt:lpwstr>bf43e16a-e9f7-4cd3-ab74-57d11d80f4ce</vt:lpwstr>
  </property>
  <property fmtid="{D5CDD505-2E9C-101B-9397-08002B2CF9AE}" pid="8" name="MSIP_Label_3ecdfc32-7be5-4b17-9f97-00453388bdd7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OFFICIAL</vt:lpwstr>
  </property>
  <property fmtid="{D5CDD505-2E9C-101B-9397-08002B2CF9AE}" pid="11" name="MSIP_Label_2a4828c0-bf9e-487a-a999-4cc0afddd2a0_Enabled">
    <vt:lpwstr>true</vt:lpwstr>
  </property>
  <property fmtid="{D5CDD505-2E9C-101B-9397-08002B2CF9AE}" pid="12" name="MSIP_Label_2a4828c0-bf9e-487a-a999-4cc0afddd2a0_SetDate">
    <vt:lpwstr>2024-09-26T07:38:38Z</vt:lpwstr>
  </property>
  <property fmtid="{D5CDD505-2E9C-101B-9397-08002B2CF9AE}" pid="13" name="MSIP_Label_2a4828c0-bf9e-487a-a999-4cc0afddd2a0_Method">
    <vt:lpwstr>Standard</vt:lpwstr>
  </property>
  <property fmtid="{D5CDD505-2E9C-101B-9397-08002B2CF9AE}" pid="14" name="MSIP_Label_2a4828c0-bf9e-487a-a999-4cc0afddd2a0_Name">
    <vt:lpwstr>Not Sensitive</vt:lpwstr>
  </property>
  <property fmtid="{D5CDD505-2E9C-101B-9397-08002B2CF9AE}" pid="15" name="MSIP_Label_2a4828c0-bf9e-487a-a999-4cc0afddd2a0_SiteId">
    <vt:lpwstr>351368d1-9b5a-4c8b-ac76-f39b4c7dd76c</vt:lpwstr>
  </property>
  <property fmtid="{D5CDD505-2E9C-101B-9397-08002B2CF9AE}" pid="16" name="MSIP_Label_2a4828c0-bf9e-487a-a999-4cc0afddd2a0_ActionId">
    <vt:lpwstr>e3bf160d-fe8a-4017-9664-a070e8ed90d2</vt:lpwstr>
  </property>
  <property fmtid="{D5CDD505-2E9C-101B-9397-08002B2CF9AE}" pid="17" name="MSIP_Label_2a4828c0-bf9e-487a-a999-4cc0afddd2a0_ContentBits">
    <vt:lpwstr>0</vt:lpwstr>
  </property>
</Properties>
</file>