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68" r:id="rId5"/>
    <p:sldId id="287" r:id="rId6"/>
    <p:sldId id="271" r:id="rId7"/>
    <p:sldId id="272" r:id="rId8"/>
    <p:sldId id="273" r:id="rId9"/>
    <p:sldId id="274" r:id="rId10"/>
    <p:sldId id="279" r:id="rId11"/>
    <p:sldId id="280" r:id="rId12"/>
    <p:sldId id="281" r:id="rId13"/>
    <p:sldId id="282"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B99"/>
    <a:srgbClr val="5D9E34"/>
    <a:srgbClr val="CD0921"/>
    <a:srgbClr val="0076AE"/>
    <a:srgbClr val="007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0" autoAdjust="0"/>
  </p:normalViewPr>
  <p:slideViewPr>
    <p:cSldViewPr>
      <p:cViewPr varScale="1">
        <p:scale>
          <a:sx n="98" d="100"/>
          <a:sy n="98" d="100"/>
        </p:scale>
        <p:origin x="918"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0" charset="-128"/>
              </a:defRPr>
            </a:lvl1pPr>
          </a:lstStyle>
          <a:p>
            <a:pPr>
              <a:defRPr/>
            </a:pPr>
            <a:endParaRPr lang="en-GB" alt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0" charset="-128"/>
              </a:defRPr>
            </a:lvl1pPr>
          </a:lstStyle>
          <a:p>
            <a:pPr>
              <a:defRPr/>
            </a:pPr>
            <a:endParaRPr lang="en-GB" altLang="en-US"/>
          </a:p>
        </p:txBody>
      </p:sp>
      <p:sp>
        <p:nvSpPr>
          <p:cNvPr id="122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0" charset="-128"/>
              </a:defRPr>
            </a:lvl1pPr>
          </a:lstStyle>
          <a:p>
            <a:pPr>
              <a:defRPr/>
            </a:pPr>
            <a:endParaRPr lang="en-GB" alt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0AB4A16-00ED-4DD2-8483-DC7EE395F49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0" charset="0"/>
        <a:ea typeface="ＭＳ Ｐゴシック" pitchFamily="100" charset="-128"/>
        <a:cs typeface="ＭＳ Ｐゴシック" pitchFamily="100" charset="-128"/>
      </a:defRPr>
    </a:lvl1pPr>
    <a:lvl2pPr marL="457200" algn="l" rtl="0" eaLnBrk="0" fontAlgn="base" hangingPunct="0">
      <a:spcBef>
        <a:spcPct val="30000"/>
      </a:spcBef>
      <a:spcAft>
        <a:spcPct val="0"/>
      </a:spcAft>
      <a:defRPr sz="1200" kern="1200">
        <a:solidFill>
          <a:schemeClr val="tx1"/>
        </a:solidFill>
        <a:latin typeface="Arial" pitchFamily="100" charset="0"/>
        <a:ea typeface="ＭＳ Ｐゴシック" pitchFamily="100" charset="-128"/>
        <a:cs typeface="+mn-cs"/>
      </a:defRPr>
    </a:lvl2pPr>
    <a:lvl3pPr marL="914400" algn="l" rtl="0" eaLnBrk="0" fontAlgn="base" hangingPunct="0">
      <a:spcBef>
        <a:spcPct val="30000"/>
      </a:spcBef>
      <a:spcAft>
        <a:spcPct val="0"/>
      </a:spcAft>
      <a:defRPr sz="1200" kern="1200">
        <a:solidFill>
          <a:schemeClr val="tx1"/>
        </a:solidFill>
        <a:latin typeface="Arial" pitchFamily="100" charset="0"/>
        <a:ea typeface="ＭＳ Ｐゴシック" pitchFamily="100" charset="-128"/>
        <a:cs typeface="+mn-cs"/>
      </a:defRPr>
    </a:lvl3pPr>
    <a:lvl4pPr marL="1371600" algn="l" rtl="0" eaLnBrk="0" fontAlgn="base" hangingPunct="0">
      <a:spcBef>
        <a:spcPct val="30000"/>
      </a:spcBef>
      <a:spcAft>
        <a:spcPct val="0"/>
      </a:spcAft>
      <a:defRPr sz="1200" kern="1200">
        <a:solidFill>
          <a:schemeClr val="tx1"/>
        </a:solidFill>
        <a:latin typeface="Arial" pitchFamily="100" charset="0"/>
        <a:ea typeface="ＭＳ Ｐゴシック" pitchFamily="100" charset="-128"/>
        <a:cs typeface="+mn-cs"/>
      </a:defRPr>
    </a:lvl4pPr>
    <a:lvl5pPr marL="1828800" algn="l" rtl="0" eaLnBrk="0" fontAlgn="base" hangingPunct="0">
      <a:spcBef>
        <a:spcPct val="30000"/>
      </a:spcBef>
      <a:spcAft>
        <a:spcPct val="0"/>
      </a:spcAft>
      <a:defRPr sz="1200" kern="1200">
        <a:solidFill>
          <a:schemeClr val="tx1"/>
        </a:solidFill>
        <a:latin typeface="Arial" pitchFamily="100" charset="0"/>
        <a:ea typeface="ＭＳ Ｐゴシック" pitchFamily="10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406488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52586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3821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66253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22728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6792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0109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78683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67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17411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96892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1484313"/>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11188" y="2205038"/>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Tees,%20Esk%20and%20Wear%20Valleys%20Col%20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787900" y="185738"/>
            <a:ext cx="3981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clear lozeng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908050"/>
            <a:ext cx="81359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TEWV_maki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6013" y="6146800"/>
            <a:ext cx="662463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rgbClr val="0076AE"/>
          </a:solidFill>
          <a:latin typeface="+mj-lt"/>
          <a:ea typeface="+mj-ea"/>
          <a:cs typeface="+mj-cs"/>
        </a:defRPr>
      </a:lvl1pPr>
      <a:lvl2pPr algn="l" rtl="0" eaLnBrk="0" fontAlgn="base" hangingPunct="0">
        <a:spcBef>
          <a:spcPct val="0"/>
        </a:spcBef>
        <a:spcAft>
          <a:spcPct val="0"/>
        </a:spcAft>
        <a:defRPr sz="3200" b="1">
          <a:solidFill>
            <a:srgbClr val="0076AE"/>
          </a:solidFill>
          <a:latin typeface="Arial" pitchFamily="100" charset="0"/>
          <a:ea typeface="ＭＳ Ｐゴシック" pitchFamily="100" charset="-128"/>
          <a:cs typeface="ＭＳ Ｐゴシック" pitchFamily="100" charset="-128"/>
        </a:defRPr>
      </a:lvl2pPr>
      <a:lvl3pPr algn="l" rtl="0" eaLnBrk="0" fontAlgn="base" hangingPunct="0">
        <a:spcBef>
          <a:spcPct val="0"/>
        </a:spcBef>
        <a:spcAft>
          <a:spcPct val="0"/>
        </a:spcAft>
        <a:defRPr sz="3200" b="1">
          <a:solidFill>
            <a:srgbClr val="0076AE"/>
          </a:solidFill>
          <a:latin typeface="Arial" pitchFamily="100" charset="0"/>
          <a:ea typeface="ＭＳ Ｐゴシック" pitchFamily="100" charset="-128"/>
          <a:cs typeface="ＭＳ Ｐゴシック" pitchFamily="100" charset="-128"/>
        </a:defRPr>
      </a:lvl3pPr>
      <a:lvl4pPr algn="l" rtl="0" eaLnBrk="0" fontAlgn="base" hangingPunct="0">
        <a:spcBef>
          <a:spcPct val="0"/>
        </a:spcBef>
        <a:spcAft>
          <a:spcPct val="0"/>
        </a:spcAft>
        <a:defRPr sz="3200" b="1">
          <a:solidFill>
            <a:srgbClr val="0076AE"/>
          </a:solidFill>
          <a:latin typeface="Arial" pitchFamily="100" charset="0"/>
          <a:ea typeface="ＭＳ Ｐゴシック" pitchFamily="100" charset="-128"/>
          <a:cs typeface="ＭＳ Ｐゴシック" pitchFamily="100" charset="-128"/>
        </a:defRPr>
      </a:lvl4pPr>
      <a:lvl5pPr algn="l" rtl="0" eaLnBrk="0" fontAlgn="base" hangingPunct="0">
        <a:spcBef>
          <a:spcPct val="0"/>
        </a:spcBef>
        <a:spcAft>
          <a:spcPct val="0"/>
        </a:spcAft>
        <a:defRPr sz="3200" b="1">
          <a:solidFill>
            <a:srgbClr val="0076AE"/>
          </a:solidFill>
          <a:latin typeface="Arial" pitchFamily="100" charset="0"/>
          <a:ea typeface="ＭＳ Ｐゴシック" pitchFamily="100" charset="-128"/>
          <a:cs typeface="ＭＳ Ｐゴシック" pitchFamily="100" charset="-128"/>
        </a:defRPr>
      </a:lvl5pPr>
      <a:lvl6pPr marL="457200" algn="l" rtl="0" fontAlgn="base">
        <a:spcBef>
          <a:spcPct val="0"/>
        </a:spcBef>
        <a:spcAft>
          <a:spcPct val="0"/>
        </a:spcAft>
        <a:defRPr sz="3200" b="1">
          <a:solidFill>
            <a:srgbClr val="5D9E34"/>
          </a:solidFill>
          <a:latin typeface="Arial" pitchFamily="100" charset="0"/>
          <a:ea typeface="ＭＳ Ｐゴシック" pitchFamily="100" charset="-128"/>
          <a:cs typeface="ＭＳ Ｐゴシック" pitchFamily="100" charset="-128"/>
        </a:defRPr>
      </a:lvl6pPr>
      <a:lvl7pPr marL="914400" algn="l" rtl="0" fontAlgn="base">
        <a:spcBef>
          <a:spcPct val="0"/>
        </a:spcBef>
        <a:spcAft>
          <a:spcPct val="0"/>
        </a:spcAft>
        <a:defRPr sz="3200" b="1">
          <a:solidFill>
            <a:srgbClr val="5D9E34"/>
          </a:solidFill>
          <a:latin typeface="Arial" pitchFamily="100" charset="0"/>
          <a:ea typeface="ＭＳ Ｐゴシック" pitchFamily="100" charset="-128"/>
          <a:cs typeface="ＭＳ Ｐゴシック" pitchFamily="100" charset="-128"/>
        </a:defRPr>
      </a:lvl7pPr>
      <a:lvl8pPr marL="1371600" algn="l" rtl="0" fontAlgn="base">
        <a:spcBef>
          <a:spcPct val="0"/>
        </a:spcBef>
        <a:spcAft>
          <a:spcPct val="0"/>
        </a:spcAft>
        <a:defRPr sz="3200" b="1">
          <a:solidFill>
            <a:srgbClr val="5D9E34"/>
          </a:solidFill>
          <a:latin typeface="Arial" pitchFamily="100" charset="0"/>
          <a:ea typeface="ＭＳ Ｐゴシック" pitchFamily="100" charset="-128"/>
          <a:cs typeface="ＭＳ Ｐゴシック" pitchFamily="100" charset="-128"/>
        </a:defRPr>
      </a:lvl8pPr>
      <a:lvl9pPr marL="1828800" algn="l" rtl="0" fontAlgn="base">
        <a:spcBef>
          <a:spcPct val="0"/>
        </a:spcBef>
        <a:spcAft>
          <a:spcPct val="0"/>
        </a:spcAft>
        <a:defRPr sz="3200" b="1">
          <a:solidFill>
            <a:srgbClr val="5D9E34"/>
          </a:solidFill>
          <a:latin typeface="Arial" pitchFamily="100" charset="0"/>
          <a:ea typeface="ＭＳ Ｐゴシック" pitchFamily="100" charset="-128"/>
          <a:cs typeface="ＭＳ Ｐゴシック" pitchFamily="100" charset="-128"/>
        </a:defRPr>
      </a:lvl9pPr>
    </p:titleStyle>
    <p:bodyStyle>
      <a:lvl1pPr marL="287338" indent="-287338" algn="l" rtl="0" eaLnBrk="0" fontAlgn="base" hangingPunct="0">
        <a:spcBef>
          <a:spcPct val="20000"/>
        </a:spcBef>
        <a:spcAft>
          <a:spcPct val="20000"/>
        </a:spcAft>
        <a:buClr>
          <a:srgbClr val="CD0921"/>
        </a:buClr>
        <a:buFont typeface="Wingdings" panose="05000000000000000000" pitchFamily="2" charset="2"/>
        <a:buChar char="l"/>
        <a:defRPr sz="2400">
          <a:solidFill>
            <a:schemeClr val="tx1"/>
          </a:solidFill>
          <a:latin typeface="+mn-lt"/>
          <a:ea typeface="+mn-ea"/>
          <a:cs typeface="+mn-cs"/>
        </a:defRPr>
      </a:lvl1pPr>
      <a:lvl2pPr marL="760413" indent="-282575" algn="l" rtl="0" eaLnBrk="0" fontAlgn="base" hangingPunct="0">
        <a:spcBef>
          <a:spcPct val="20000"/>
        </a:spcBef>
        <a:spcAft>
          <a:spcPct val="20000"/>
        </a:spcAft>
        <a:buClr>
          <a:srgbClr val="5D9E34"/>
        </a:buClr>
        <a:buFont typeface="Wingdings" panose="05000000000000000000" pitchFamily="2" charset="2"/>
        <a:buChar char="l"/>
        <a:defRPr>
          <a:solidFill>
            <a:schemeClr val="tx1"/>
          </a:solidFill>
          <a:latin typeface="+mn-lt"/>
          <a:ea typeface="+mn-ea"/>
        </a:defRPr>
      </a:lvl2pPr>
      <a:lvl3pPr marL="1239838" indent="-288925" algn="l" rtl="0" eaLnBrk="0" fontAlgn="base" hangingPunct="0">
        <a:spcBef>
          <a:spcPct val="20000"/>
        </a:spcBef>
        <a:spcAft>
          <a:spcPct val="20000"/>
        </a:spcAft>
        <a:buClr>
          <a:srgbClr val="0A77AD"/>
        </a:buClr>
        <a:buFont typeface="Wingdings" panose="05000000000000000000" pitchFamily="2" charset="2"/>
        <a:buChar char="l"/>
        <a:defRPr>
          <a:solidFill>
            <a:schemeClr val="tx1"/>
          </a:solidFill>
          <a:latin typeface="+mn-lt"/>
          <a:ea typeface="+mn-ea"/>
        </a:defRPr>
      </a:lvl3pPr>
      <a:lvl4pPr marL="2132013" indent="-228600" algn="l" rtl="0" eaLnBrk="0" fontAlgn="base" hangingPunct="0">
        <a:spcBef>
          <a:spcPct val="20000"/>
        </a:spcBef>
        <a:spcAft>
          <a:spcPct val="0"/>
        </a:spcAft>
        <a:buChar char="–"/>
        <a:defRPr sz="2000">
          <a:solidFill>
            <a:schemeClr val="tx1"/>
          </a:solidFill>
          <a:latin typeface="+mn-lt"/>
          <a:ea typeface="+mn-ea"/>
        </a:defRPr>
      </a:lvl4pPr>
      <a:lvl5pPr marL="2551113" indent="-228600" algn="l" rtl="0" eaLnBrk="0" fontAlgn="base" hangingPunct="0">
        <a:spcBef>
          <a:spcPct val="20000"/>
        </a:spcBef>
        <a:spcAft>
          <a:spcPct val="0"/>
        </a:spcAft>
        <a:buChar char="»"/>
        <a:defRPr sz="2000">
          <a:solidFill>
            <a:schemeClr val="tx1"/>
          </a:solidFill>
          <a:latin typeface="+mn-lt"/>
          <a:ea typeface="+mn-ea"/>
        </a:defRPr>
      </a:lvl5pPr>
      <a:lvl6pPr marL="3008313" indent="-228600" algn="l" rtl="0" fontAlgn="base">
        <a:spcBef>
          <a:spcPct val="20000"/>
        </a:spcBef>
        <a:spcAft>
          <a:spcPct val="0"/>
        </a:spcAft>
        <a:buChar char="»"/>
        <a:defRPr sz="2000">
          <a:solidFill>
            <a:schemeClr val="tx1"/>
          </a:solidFill>
          <a:latin typeface="+mn-lt"/>
          <a:ea typeface="+mn-ea"/>
        </a:defRPr>
      </a:lvl6pPr>
      <a:lvl7pPr marL="3465513" indent="-228600" algn="l" rtl="0" fontAlgn="base">
        <a:spcBef>
          <a:spcPct val="20000"/>
        </a:spcBef>
        <a:spcAft>
          <a:spcPct val="0"/>
        </a:spcAft>
        <a:buChar char="»"/>
        <a:defRPr sz="2000">
          <a:solidFill>
            <a:schemeClr val="tx1"/>
          </a:solidFill>
          <a:latin typeface="+mn-lt"/>
          <a:ea typeface="+mn-ea"/>
        </a:defRPr>
      </a:lvl7pPr>
      <a:lvl8pPr marL="3922713" indent="-228600" algn="l" rtl="0" fontAlgn="base">
        <a:spcBef>
          <a:spcPct val="20000"/>
        </a:spcBef>
        <a:spcAft>
          <a:spcPct val="0"/>
        </a:spcAft>
        <a:buChar char="»"/>
        <a:defRPr sz="2000">
          <a:solidFill>
            <a:schemeClr val="tx1"/>
          </a:solidFill>
          <a:latin typeface="+mn-lt"/>
          <a:ea typeface="+mn-ea"/>
        </a:defRPr>
      </a:lvl8pPr>
      <a:lvl9pPr marL="4379913"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blog.innerdrive.co.uk/6-ways-to-improve-how-you-talk-to-yoursel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log.innerdrive.co.uk/how-to-revise-smar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blog.innerdrive.co.uk/the-secret-to-succ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5"/>
          <p:cNvSpPr>
            <a:spLocks noGrp="1"/>
          </p:cNvSpPr>
          <p:nvPr>
            <p:ph type="subTitle" idx="1"/>
          </p:nvPr>
        </p:nvSpPr>
        <p:spPr>
          <a:xfrm>
            <a:off x="1331913" y="5084763"/>
            <a:ext cx="6400800" cy="792162"/>
          </a:xfrm>
        </p:spPr>
        <p:txBody>
          <a:bodyPr/>
          <a:lstStyle/>
          <a:p>
            <a:r>
              <a:rPr lang="en-GB" altLang="en-US" sz="3200" smtClean="0"/>
              <a:t>And how to survive them…</a:t>
            </a:r>
          </a:p>
        </p:txBody>
      </p:sp>
      <p:sp>
        <p:nvSpPr>
          <p:cNvPr id="2051" name="Title 1"/>
          <p:cNvSpPr>
            <a:spLocks noGrp="1"/>
          </p:cNvSpPr>
          <p:nvPr>
            <p:ph type="ctrTitle"/>
          </p:nvPr>
        </p:nvSpPr>
        <p:spPr>
          <a:xfrm>
            <a:off x="611188" y="1557338"/>
            <a:ext cx="7772400" cy="1470025"/>
          </a:xfrm>
        </p:spPr>
        <p:txBody>
          <a:bodyPr/>
          <a:lstStyle/>
          <a:p>
            <a:pPr algn="ctr"/>
            <a:r>
              <a:rPr lang="en-GB" altLang="en-US" sz="5400" smtClean="0"/>
              <a:t>EXAMINATIONS</a:t>
            </a:r>
          </a:p>
        </p:txBody>
      </p:sp>
      <p:pic>
        <p:nvPicPr>
          <p:cNvPr id="2052" name="Picture 5" descr="Image result for how to survive exam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141663"/>
            <a:ext cx="45354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How to overcome it</a:t>
            </a:r>
          </a:p>
        </p:txBody>
      </p:sp>
      <p:sp>
        <p:nvSpPr>
          <p:cNvPr id="11267" name="Content Placeholder 2"/>
          <p:cNvSpPr>
            <a:spLocks noGrp="1"/>
          </p:cNvSpPr>
          <p:nvPr>
            <p:ph idx="1"/>
          </p:nvPr>
        </p:nvSpPr>
        <p:spPr>
          <a:xfrm>
            <a:off x="611188" y="2528888"/>
            <a:ext cx="7772400" cy="3895725"/>
          </a:xfrm>
        </p:spPr>
        <p:txBody>
          <a:bodyPr/>
          <a:lstStyle/>
          <a:p>
            <a:r>
              <a:rPr lang="en-GB" altLang="en-US" smtClean="0"/>
              <a:t>If you recognise yourself taking part in critical self-talk, take a step back and ask yourself “would I say this to a friend?” – if the answer is no, then you shouldn’t be saying it to yourself. Being able to identify when you’re using negative language is the first step to changing your outlook. Ask a friend or family member for some reassurance, and soon, you will be independent in your journey to </a:t>
            </a:r>
            <a:r>
              <a:rPr lang="en-GB" altLang="en-US" smtClean="0">
                <a:hlinkClick r:id="rId2"/>
              </a:rPr>
              <a:t>positive self-talk</a:t>
            </a:r>
            <a:r>
              <a:rPr lang="en-GB" altLang="en-US" smtClean="0"/>
              <a:t>.</a:t>
            </a:r>
          </a:p>
          <a:p>
            <a:endParaRPr lang="en-GB" altLang="en-US" smtClean="0"/>
          </a:p>
        </p:txBody>
      </p:sp>
      <p:pic>
        <p:nvPicPr>
          <p:cNvPr id="11268" name="Picture 9" descr="Image result for brick wall overcoming"/>
          <p:cNvPicPr>
            <a:picLocks noChangeAspect="1" noChangeArrowheads="1"/>
          </p:cNvPicPr>
          <p:nvPr/>
        </p:nvPicPr>
        <p:blipFill>
          <a:blip r:embed="rId3">
            <a:extLst>
              <a:ext uri="{28A0092B-C50C-407E-A947-70E740481C1C}">
                <a14:useLocalDpi xmlns:a14="http://schemas.microsoft.com/office/drawing/2010/main" val="0"/>
              </a:ext>
            </a:extLst>
          </a:blip>
          <a:srcRect r="2602" b="9351"/>
          <a:stretch>
            <a:fillRect/>
          </a:stretch>
        </p:blipFill>
        <p:spPr bwMode="auto">
          <a:xfrm>
            <a:off x="5003800" y="1341438"/>
            <a:ext cx="30702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68513" t="18262" r="10852" b="45624"/>
          <a:stretch>
            <a:fillRect/>
          </a:stretch>
        </p:blipFill>
        <p:spPr bwMode="auto">
          <a:xfrm>
            <a:off x="323850" y="2060575"/>
            <a:ext cx="15049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5" name="Title 1"/>
          <p:cNvSpPr>
            <a:spLocks noGrp="1"/>
          </p:cNvSpPr>
          <p:nvPr>
            <p:ph type="title"/>
          </p:nvPr>
        </p:nvSpPr>
        <p:spPr>
          <a:xfrm>
            <a:off x="611188" y="1341438"/>
            <a:ext cx="7772400" cy="685800"/>
          </a:xfrm>
        </p:spPr>
        <p:txBody>
          <a:bodyPr/>
          <a:lstStyle/>
          <a:p>
            <a:r>
              <a:rPr lang="en-GB" altLang="en-US" smtClean="0"/>
              <a:t>Revision… is a personal process</a:t>
            </a:r>
          </a:p>
        </p:txBody>
      </p:sp>
      <p:sp>
        <p:nvSpPr>
          <p:cNvPr id="2" name="Content Placeholder 2"/>
          <p:cNvSpPr>
            <a:spLocks noGrp="1"/>
          </p:cNvSpPr>
          <p:nvPr>
            <p:ph idx="1"/>
          </p:nvPr>
        </p:nvSpPr>
        <p:spPr>
          <a:xfrm>
            <a:off x="2195513" y="1984375"/>
            <a:ext cx="6778625" cy="4040188"/>
          </a:xfrm>
        </p:spPr>
        <p:txBody>
          <a:bodyPr/>
          <a:lstStyle/>
          <a:p>
            <a:pPr marL="0" indent="0">
              <a:buFont typeface="Wingdings" pitchFamily="100" charset="2"/>
              <a:buNone/>
              <a:defRPr/>
            </a:pPr>
            <a:r>
              <a:rPr lang="en-GB" altLang="en-US" dirty="0" smtClean="0"/>
              <a:t>You may often know what techniques             work well for you ? </a:t>
            </a:r>
            <a:endParaRPr lang="en-GB" altLang="en-US" dirty="0"/>
          </a:p>
          <a:p>
            <a:pPr marL="0" indent="0">
              <a:buFont typeface="Wingdings" pitchFamily="100" charset="2"/>
              <a:buNone/>
              <a:defRPr/>
            </a:pPr>
            <a:endParaRPr lang="en-GB" altLang="en-US" sz="1800" dirty="0" smtClean="0"/>
          </a:p>
          <a:p>
            <a:pPr marL="0" indent="0">
              <a:buFont typeface="Wingdings" pitchFamily="100" charset="2"/>
              <a:buNone/>
              <a:defRPr/>
            </a:pPr>
            <a:endParaRPr lang="en-GB" altLang="en-US" sz="1800" dirty="0" smtClean="0"/>
          </a:p>
          <a:p>
            <a:pPr marL="0" indent="0">
              <a:buFont typeface="Wingdings" pitchFamily="100" charset="2"/>
              <a:buNone/>
              <a:defRPr/>
            </a:pPr>
            <a:r>
              <a:rPr lang="en-GB" altLang="en-US" dirty="0" smtClean="0"/>
              <a:t>However, it is easy to get stuck in some </a:t>
            </a:r>
            <a:r>
              <a:rPr lang="en-GB" altLang="en-US" b="1" dirty="0" smtClean="0"/>
              <a:t>unhelpful thinking habits </a:t>
            </a:r>
            <a:r>
              <a:rPr lang="en-GB" altLang="en-US" dirty="0" smtClean="0"/>
              <a:t>that negatively impact revision. You may become comfortable in your ways, and without realising, begin to favour habits that are doing more harm than good.</a:t>
            </a:r>
          </a:p>
          <a:p>
            <a:pPr>
              <a:buFont typeface="Wingdings" pitchFamily="100" charset="2"/>
              <a:buChar char="l"/>
              <a:defRPr/>
            </a:pPr>
            <a:endParaRPr lang="en-GB" altLang="en-US" dirty="0" smtClean="0"/>
          </a:p>
        </p:txBody>
      </p:sp>
      <p:pic>
        <p:nvPicPr>
          <p:cNvPr id="3077" name="Picture 6" descr="Image result for thinking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4005263"/>
            <a:ext cx="20193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684213" y="2852738"/>
            <a:ext cx="7772400" cy="2808287"/>
          </a:xfrm>
        </p:spPr>
        <p:txBody>
          <a:bodyPr/>
          <a:lstStyle/>
          <a:p>
            <a:pPr marL="0" indent="0">
              <a:buFont typeface="Wingdings" pitchFamily="100" charset="2"/>
              <a:buNone/>
              <a:defRPr/>
            </a:pPr>
            <a:r>
              <a:rPr lang="en-GB" altLang="en-US" dirty="0" smtClean="0"/>
              <a:t>Once you identify </a:t>
            </a:r>
            <a:r>
              <a:rPr lang="en-GB" altLang="en-US" b="1" dirty="0" smtClean="0">
                <a:solidFill>
                  <a:srgbClr val="157B99"/>
                </a:solidFill>
              </a:rPr>
              <a:t>unhelpful thinking patterns</a:t>
            </a:r>
            <a:r>
              <a:rPr lang="en-GB" altLang="en-US" dirty="0" smtClean="0"/>
              <a:t>, you will realise that they often occur just before and during stressful situations. But </a:t>
            </a:r>
            <a:r>
              <a:rPr lang="en-GB" altLang="en-US" b="1" dirty="0" smtClean="0"/>
              <a:t>only </a:t>
            </a:r>
            <a:r>
              <a:rPr lang="en-GB" altLang="en-US" dirty="0" smtClean="0"/>
              <a:t>after noticing this can you begin to distance yourself from those thoughts and see the situation from a different viewpoint – </a:t>
            </a:r>
            <a:r>
              <a:rPr lang="en-GB" altLang="en-US" b="1" dirty="0" smtClean="0">
                <a:solidFill>
                  <a:srgbClr val="157B99"/>
                </a:solidFill>
              </a:rPr>
              <a:t>challenging yourself</a:t>
            </a:r>
            <a:r>
              <a:rPr lang="en-GB" altLang="en-US" dirty="0" smtClean="0"/>
              <a:t> to </a:t>
            </a:r>
            <a:r>
              <a:rPr lang="en-GB" altLang="en-US" dirty="0" smtClean="0">
                <a:hlinkClick r:id="rId2"/>
              </a:rPr>
              <a:t>make the most out of your revision</a:t>
            </a:r>
            <a:r>
              <a:rPr lang="en-GB" altLang="en-US" dirty="0" smtClean="0"/>
              <a:t> should be your main goal.</a:t>
            </a:r>
          </a:p>
          <a:p>
            <a:pPr>
              <a:buFont typeface="Wingdings" pitchFamily="100" charset="2"/>
              <a:buChar char="l"/>
              <a:defRPr/>
            </a:pPr>
            <a:endParaRPr lang="en-GB" altLang="en-US" dirty="0" smtClean="0"/>
          </a:p>
        </p:txBody>
      </p:sp>
      <p:sp>
        <p:nvSpPr>
          <p:cNvPr id="2" name="AutoShape 5" descr="Image result for magnifying glass"/>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4100" name="AutoShape 7" descr="Image result for magnifying glass"/>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pic>
        <p:nvPicPr>
          <p:cNvPr id="4101" name="Picture 9" descr="Image result for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12875"/>
            <a:ext cx="6481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213" y="1484313"/>
            <a:ext cx="5761037" cy="3744912"/>
          </a:xfrm>
        </p:spPr>
        <p:txBody>
          <a:bodyPr/>
          <a:lstStyle/>
          <a:p>
            <a:pPr marL="0" indent="0">
              <a:buFont typeface="Wingdings" panose="05000000000000000000" pitchFamily="2" charset="2"/>
              <a:buNone/>
            </a:pPr>
            <a:r>
              <a:rPr lang="en-GB" altLang="en-US" smtClean="0"/>
              <a:t>Research shows some of the most common common thinking styles that hinder revision are: </a:t>
            </a:r>
          </a:p>
          <a:p>
            <a:pPr marL="0" indent="0">
              <a:buFont typeface="Wingdings" panose="05000000000000000000" pitchFamily="2" charset="2"/>
              <a:buNone/>
            </a:pPr>
            <a:r>
              <a:rPr lang="en-GB" altLang="en-US" smtClean="0"/>
              <a:t>Catastrophizing, mountains &amp; molehills and critical self-talk. </a:t>
            </a:r>
          </a:p>
          <a:p>
            <a:pPr marL="0" indent="0">
              <a:buFont typeface="Wingdings" panose="05000000000000000000" pitchFamily="2" charset="2"/>
              <a:buNone/>
            </a:pPr>
            <a:r>
              <a:rPr lang="en-GB" altLang="en-US" smtClean="0"/>
              <a:t>If you see some that are familiar, don’t worry, there is always time to turn your revision techniques around to boost your </a:t>
            </a:r>
            <a:r>
              <a:rPr lang="en-GB" altLang="en-US" smtClean="0">
                <a:hlinkClick r:id="rId2"/>
              </a:rPr>
              <a:t>academic success</a:t>
            </a:r>
            <a:r>
              <a:rPr lang="en-GB" altLang="en-US" smtClean="0"/>
              <a:t>.</a:t>
            </a:r>
          </a:p>
          <a:p>
            <a:pPr marL="0" indent="0">
              <a:buFont typeface="Wingdings" panose="05000000000000000000" pitchFamily="2" charset="2"/>
              <a:buNone/>
            </a:pPr>
            <a:endParaRPr lang="en-GB" altLang="en-US" smtClean="0"/>
          </a:p>
        </p:txBody>
      </p:sp>
      <p:pic>
        <p:nvPicPr>
          <p:cNvPr id="5123" name="Picture 5" descr="Image result for brain thinking"/>
          <p:cNvPicPr>
            <a:picLocks noChangeAspect="1" noChangeArrowheads="1"/>
          </p:cNvPicPr>
          <p:nvPr/>
        </p:nvPicPr>
        <p:blipFill>
          <a:blip r:embed="rId3">
            <a:extLst>
              <a:ext uri="{28A0092B-C50C-407E-A947-70E740481C1C}">
                <a14:useLocalDpi xmlns:a14="http://schemas.microsoft.com/office/drawing/2010/main" val="0"/>
              </a:ext>
            </a:extLst>
          </a:blip>
          <a:srcRect l="7040" r="6502" b="7639"/>
          <a:stretch>
            <a:fillRect/>
          </a:stretch>
        </p:blipFill>
        <p:spPr bwMode="auto">
          <a:xfrm>
            <a:off x="468313" y="2133600"/>
            <a:ext cx="220503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Image result for catastrophi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21463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p:txBody>
          <a:bodyPr/>
          <a:lstStyle/>
          <a:p>
            <a:r>
              <a:rPr lang="en-GB" altLang="en-US" smtClean="0"/>
              <a:t>Catastrophising</a:t>
            </a:r>
          </a:p>
        </p:txBody>
      </p:sp>
      <p:sp>
        <p:nvSpPr>
          <p:cNvPr id="3" name="Content Placeholder 2"/>
          <p:cNvSpPr>
            <a:spLocks noGrp="1"/>
          </p:cNvSpPr>
          <p:nvPr>
            <p:ph idx="1"/>
          </p:nvPr>
        </p:nvSpPr>
        <p:spPr>
          <a:xfrm>
            <a:off x="1547813" y="2060575"/>
            <a:ext cx="7416800" cy="4040188"/>
          </a:xfrm>
        </p:spPr>
        <p:txBody>
          <a:bodyPr/>
          <a:lstStyle/>
          <a:p>
            <a:pPr>
              <a:buFont typeface="Wingdings" pitchFamily="100" charset="2"/>
              <a:buChar char="l"/>
              <a:defRPr/>
            </a:pPr>
            <a:endParaRPr lang="en-GB" sz="1800" dirty="0" smtClean="0"/>
          </a:p>
          <a:p>
            <a:pPr marL="0" indent="0">
              <a:buFont typeface="Wingdings" pitchFamily="100" charset="2"/>
              <a:buNone/>
              <a:defRPr/>
            </a:pPr>
            <a:r>
              <a:rPr lang="en-GB" sz="1800" dirty="0" err="1" smtClean="0"/>
              <a:t>Catastrophising</a:t>
            </a:r>
            <a:r>
              <a:rPr lang="en-GB" sz="1800" dirty="0" smtClean="0"/>
              <a:t> is believing that the worst possible thing will happen. Blowing things out of proportion will lead to a negative </a:t>
            </a:r>
            <a:r>
              <a:rPr lang="en-GB" sz="1800" dirty="0" err="1" smtClean="0"/>
              <a:t>mindset</a:t>
            </a:r>
            <a:r>
              <a:rPr lang="en-GB" sz="1800" dirty="0" smtClean="0"/>
              <a:t>, hampering revision. It often involves picturing how something in the present could negatively affect your future.</a:t>
            </a:r>
          </a:p>
          <a:p>
            <a:pPr marL="0" indent="0">
              <a:buFont typeface="Wingdings" pitchFamily="100" charset="2"/>
              <a:buNone/>
              <a:defRPr/>
            </a:pPr>
            <a:r>
              <a:rPr lang="en-GB" sz="1800" b="1" i="1" dirty="0" smtClean="0"/>
              <a:t>For example</a:t>
            </a:r>
            <a:endParaRPr lang="en-GB" sz="1800" dirty="0" smtClean="0"/>
          </a:p>
          <a:p>
            <a:pPr marL="0" indent="0">
              <a:buFont typeface="Wingdings" pitchFamily="100" charset="2"/>
              <a:buNone/>
              <a:defRPr/>
            </a:pPr>
            <a:r>
              <a:rPr lang="en-GB" sz="1800" dirty="0" smtClean="0"/>
              <a:t>“</a:t>
            </a:r>
            <a:r>
              <a:rPr lang="en-GB" sz="1800" i="1" dirty="0" smtClean="0"/>
              <a:t>This exam tomorrow is going to be such a disaster</a:t>
            </a:r>
            <a:r>
              <a:rPr lang="en-GB" sz="1800" dirty="0" smtClean="0"/>
              <a:t>”</a:t>
            </a:r>
          </a:p>
          <a:p>
            <a:pPr marL="0" indent="0">
              <a:buFont typeface="Wingdings" pitchFamily="100" charset="2"/>
              <a:buNone/>
              <a:defRPr/>
            </a:pPr>
            <a:r>
              <a:rPr lang="en-GB" sz="1800" dirty="0" smtClean="0"/>
              <a:t>Saying this when you have revised and are as prepared as you can be is an example of </a:t>
            </a:r>
            <a:r>
              <a:rPr lang="en-GB" sz="1800" dirty="0" err="1" smtClean="0"/>
              <a:t>catastrophising</a:t>
            </a:r>
            <a:r>
              <a:rPr lang="en-GB" sz="1800" dirty="0" smtClean="0"/>
              <a:t>. Overthinking how family or friends may react to this bad grade, or how it will influence university applications/job prospects is also a common aspect of </a:t>
            </a:r>
            <a:r>
              <a:rPr lang="en-GB" sz="1800" dirty="0" err="1" smtClean="0"/>
              <a:t>catastrophising</a:t>
            </a:r>
            <a:r>
              <a:rPr lang="en-GB" sz="1800" dirty="0" smtClean="0"/>
              <a:t>.</a:t>
            </a:r>
          </a:p>
          <a:p>
            <a:pPr marL="0" indent="0">
              <a:buFont typeface="Wingdings" pitchFamily="100" charset="2"/>
              <a:buNone/>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How to overcome it</a:t>
            </a:r>
          </a:p>
        </p:txBody>
      </p:sp>
      <p:sp>
        <p:nvSpPr>
          <p:cNvPr id="3" name="Content Placeholder 2"/>
          <p:cNvSpPr>
            <a:spLocks noGrp="1"/>
          </p:cNvSpPr>
          <p:nvPr>
            <p:ph idx="1"/>
          </p:nvPr>
        </p:nvSpPr>
        <p:spPr/>
        <p:txBody>
          <a:bodyPr/>
          <a:lstStyle/>
          <a:p>
            <a:pPr marL="0" indent="0">
              <a:buFont typeface="Wingdings" panose="05000000000000000000" pitchFamily="2" charset="2"/>
              <a:buNone/>
            </a:pPr>
            <a:endParaRPr lang="en-GB" altLang="en-US" smtClean="0"/>
          </a:p>
          <a:p>
            <a:pPr marL="0" indent="0">
              <a:buFont typeface="Wingdings" panose="05000000000000000000" pitchFamily="2" charset="2"/>
              <a:buNone/>
            </a:pPr>
            <a:r>
              <a:rPr lang="en-GB" altLang="en-US" smtClean="0"/>
              <a:t>It may seem overwhelming at the time; however, you must remind yourself to think of the most probable scenario. What is most likely to happen? If you have gone over your revision notes for a maths exam and done some practice questions, then you have done your best to prepare.</a:t>
            </a:r>
          </a:p>
          <a:p>
            <a:pPr marL="0" indent="0">
              <a:buFont typeface="Wingdings" panose="05000000000000000000" pitchFamily="2" charset="2"/>
              <a:buNone/>
            </a:pPr>
            <a:endParaRPr lang="en-GB" altLang="en-US" smtClean="0"/>
          </a:p>
        </p:txBody>
      </p:sp>
      <p:sp>
        <p:nvSpPr>
          <p:cNvPr id="7172" name="AutoShape 5" descr="Image result for brick wall overcomin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7173" name="AutoShape 7" descr="Image result for brick wall overcoming"/>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pic>
        <p:nvPicPr>
          <p:cNvPr id="7174" name="Picture 9" descr="Image result for brick wall overcoming"/>
          <p:cNvPicPr>
            <a:picLocks noChangeAspect="1" noChangeArrowheads="1"/>
          </p:cNvPicPr>
          <p:nvPr/>
        </p:nvPicPr>
        <p:blipFill>
          <a:blip r:embed="rId2">
            <a:extLst>
              <a:ext uri="{28A0092B-C50C-407E-A947-70E740481C1C}">
                <a14:useLocalDpi xmlns:a14="http://schemas.microsoft.com/office/drawing/2010/main" val="0"/>
              </a:ext>
            </a:extLst>
          </a:blip>
          <a:srcRect r="2602" b="9351"/>
          <a:stretch>
            <a:fillRect/>
          </a:stretch>
        </p:blipFill>
        <p:spPr bwMode="auto">
          <a:xfrm>
            <a:off x="5003800" y="1341438"/>
            <a:ext cx="30702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Mountains and Molehills</a:t>
            </a:r>
          </a:p>
        </p:txBody>
      </p:sp>
      <p:sp>
        <p:nvSpPr>
          <p:cNvPr id="3" name="Content Placeholder 2"/>
          <p:cNvSpPr>
            <a:spLocks noGrp="1"/>
          </p:cNvSpPr>
          <p:nvPr>
            <p:ph idx="1"/>
          </p:nvPr>
        </p:nvSpPr>
        <p:spPr>
          <a:xfrm>
            <a:off x="611188" y="2708275"/>
            <a:ext cx="8197850" cy="3384550"/>
          </a:xfrm>
        </p:spPr>
        <p:txBody>
          <a:bodyPr/>
          <a:lstStyle/>
          <a:p>
            <a:pPr marL="0" indent="0">
              <a:buFont typeface="Wingdings" panose="05000000000000000000" pitchFamily="2" charset="2"/>
              <a:buNone/>
            </a:pPr>
            <a:endParaRPr lang="en-GB" altLang="en-US" sz="800" smtClean="0"/>
          </a:p>
          <a:p>
            <a:pPr marL="0" indent="0">
              <a:buFont typeface="Wingdings" panose="05000000000000000000" pitchFamily="2" charset="2"/>
              <a:buNone/>
            </a:pPr>
            <a:r>
              <a:rPr lang="en-GB" altLang="en-US" sz="1800" smtClean="0"/>
              <a:t>“Making a mountain out of a molehill” is a popular saying that refers to exaggerating the negatives in a situation when they are not as serious as they may seem. This includes minimising the positives and dismissing the most likely outcome of an event or situation.</a:t>
            </a:r>
          </a:p>
          <a:p>
            <a:pPr marL="0" indent="0">
              <a:buFont typeface="Wingdings" panose="05000000000000000000" pitchFamily="2" charset="2"/>
              <a:buNone/>
            </a:pPr>
            <a:r>
              <a:rPr lang="en-GB" altLang="en-US" sz="1800" b="1" i="1" smtClean="0"/>
              <a:t>For example</a:t>
            </a:r>
            <a:endParaRPr lang="en-GB" altLang="en-US" sz="1800" smtClean="0"/>
          </a:p>
          <a:p>
            <a:pPr marL="0" indent="0">
              <a:buFont typeface="Wingdings" panose="05000000000000000000" pitchFamily="2" charset="2"/>
              <a:buNone/>
            </a:pPr>
            <a:r>
              <a:rPr lang="en-GB" altLang="en-US" sz="1800" smtClean="0"/>
              <a:t>“</a:t>
            </a:r>
            <a:r>
              <a:rPr lang="en-GB" altLang="en-US" sz="1800" i="1" smtClean="0"/>
              <a:t>I’m going to drop out if I fail this test</a:t>
            </a:r>
            <a:r>
              <a:rPr lang="en-GB" altLang="en-US" sz="1800" smtClean="0"/>
              <a:t>”</a:t>
            </a:r>
          </a:p>
          <a:p>
            <a:pPr marL="0" indent="0">
              <a:buFont typeface="Wingdings" panose="05000000000000000000" pitchFamily="2" charset="2"/>
              <a:buNone/>
            </a:pPr>
            <a:r>
              <a:rPr lang="en-GB" altLang="en-US" sz="1800" smtClean="0"/>
              <a:t>Building up a somewhat small event in your mind to mean so much more puts too much pressure on you. For example, believing that one test will have an impact so great on your school career is unreasonable. There will always be opportunities for you to boost your grades or resit tests.</a:t>
            </a:r>
          </a:p>
          <a:p>
            <a:pPr marL="0" indent="0">
              <a:buFont typeface="Wingdings" panose="05000000000000000000" pitchFamily="2" charset="2"/>
              <a:buNone/>
            </a:pPr>
            <a:endParaRPr lang="en-GB" altLang="en-US" smtClean="0"/>
          </a:p>
        </p:txBody>
      </p:sp>
      <p:pic>
        <p:nvPicPr>
          <p:cNvPr id="8196" name="Picture 5" descr="Image result for mountains and moleh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225" y="1412875"/>
            <a:ext cx="30718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How to overcome it</a:t>
            </a:r>
          </a:p>
        </p:txBody>
      </p:sp>
      <p:sp>
        <p:nvSpPr>
          <p:cNvPr id="3" name="Content Placeholder 2"/>
          <p:cNvSpPr>
            <a:spLocks noGrp="1"/>
          </p:cNvSpPr>
          <p:nvPr>
            <p:ph idx="1"/>
          </p:nvPr>
        </p:nvSpPr>
        <p:spPr>
          <a:xfrm>
            <a:off x="900113" y="2276475"/>
            <a:ext cx="7632700" cy="2881313"/>
          </a:xfrm>
        </p:spPr>
        <p:txBody>
          <a:bodyPr/>
          <a:lstStyle/>
          <a:p>
            <a:pPr marL="0" indent="0">
              <a:buFont typeface="Wingdings" pitchFamily="100" charset="2"/>
              <a:buNone/>
              <a:defRPr/>
            </a:pPr>
            <a:endParaRPr lang="en-GB" dirty="0" smtClean="0"/>
          </a:p>
          <a:p>
            <a:pPr marL="0" indent="0">
              <a:buFont typeface="Wingdings" pitchFamily="100" charset="2"/>
              <a:buNone/>
              <a:defRPr/>
            </a:pPr>
            <a:r>
              <a:rPr lang="en-GB" dirty="0" smtClean="0"/>
              <a:t>When you feel like a situation is becoming too overwhelming, try to look at the bigger picture. Failing one test or doing bad on an essay is not the end of the world, although it may seem like it at the time. Try and take a step back and ask yourself how someone else would see or feel in this situation.</a:t>
            </a:r>
          </a:p>
          <a:p>
            <a:pPr>
              <a:buFont typeface="Wingdings" pitchFamily="100" charset="2"/>
              <a:buChar char="l"/>
              <a:defRPr/>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Critical Self talk</a:t>
            </a:r>
          </a:p>
        </p:txBody>
      </p:sp>
      <p:sp>
        <p:nvSpPr>
          <p:cNvPr id="3" name="Content Placeholder 2"/>
          <p:cNvSpPr>
            <a:spLocks noGrp="1"/>
          </p:cNvSpPr>
          <p:nvPr>
            <p:ph idx="1"/>
          </p:nvPr>
        </p:nvSpPr>
        <p:spPr>
          <a:xfrm>
            <a:off x="755650" y="2205038"/>
            <a:ext cx="7772400" cy="3895725"/>
          </a:xfrm>
        </p:spPr>
        <p:txBody>
          <a:bodyPr/>
          <a:lstStyle/>
          <a:p>
            <a:pPr marL="0" indent="0">
              <a:buFont typeface="Wingdings" panose="05000000000000000000" pitchFamily="2" charset="2"/>
              <a:buNone/>
            </a:pPr>
            <a:endParaRPr lang="en-GB" altLang="en-US" smtClean="0"/>
          </a:p>
          <a:p>
            <a:pPr marL="0" indent="0">
              <a:buFont typeface="Wingdings" panose="05000000000000000000" pitchFamily="2" charset="2"/>
              <a:buNone/>
            </a:pPr>
            <a:r>
              <a:rPr lang="en-GB" altLang="en-US" sz="1800" smtClean="0"/>
              <a:t>Being overly critical of self by putting yourself down and blaming things that may not be totally your responsibility. Talking to yourself negatively is highly unnecessary as it feeds an “I can’t do this” mindset. Thinking less of yourself is unhealthy and will ultimately stop you from trying new things or putting enough effort into a task.</a:t>
            </a:r>
          </a:p>
          <a:p>
            <a:pPr marL="0" indent="0">
              <a:buFont typeface="Wingdings" panose="05000000000000000000" pitchFamily="2" charset="2"/>
              <a:buNone/>
            </a:pPr>
            <a:r>
              <a:rPr lang="en-GB" altLang="en-US" sz="1800" b="1" i="1" smtClean="0"/>
              <a:t>For example</a:t>
            </a:r>
            <a:endParaRPr lang="en-GB" altLang="en-US" sz="1800" smtClean="0"/>
          </a:p>
          <a:p>
            <a:pPr marL="0" indent="0">
              <a:buFont typeface="Wingdings" panose="05000000000000000000" pitchFamily="2" charset="2"/>
              <a:buNone/>
            </a:pPr>
            <a:r>
              <a:rPr lang="en-GB" altLang="en-US" sz="1800" smtClean="0"/>
              <a:t>“</a:t>
            </a:r>
            <a:r>
              <a:rPr lang="en-GB" altLang="en-US" sz="1800" i="1" smtClean="0"/>
              <a:t>I’m so stupid, I’ll never succeed</a:t>
            </a:r>
            <a:r>
              <a:rPr lang="en-GB" altLang="en-US" sz="1800" smtClean="0"/>
              <a:t>”</a:t>
            </a:r>
          </a:p>
          <a:p>
            <a:pPr marL="0" indent="0">
              <a:buFont typeface="Wingdings" panose="05000000000000000000" pitchFamily="2" charset="2"/>
              <a:buNone/>
            </a:pPr>
            <a:r>
              <a:rPr lang="en-GB" altLang="en-US" sz="1800" smtClean="0"/>
              <a:t>Using words like stupid to describe yourself will perpetuate a negative view of self. Claiming that you will never succeed will lead you to lose interest in many things as you won’t believe in yourself and your abilities.</a:t>
            </a:r>
          </a:p>
          <a:p>
            <a:pPr marL="0" indent="0">
              <a:buFont typeface="Wingdings" panose="05000000000000000000" pitchFamily="2" charset="2"/>
              <a:buNone/>
            </a:pPr>
            <a:endParaRPr lang="en-GB" altLang="en-US" smtClean="0"/>
          </a:p>
        </p:txBody>
      </p:sp>
      <p:pic>
        <p:nvPicPr>
          <p:cNvPr id="10244" name="Picture 5" descr="Image result for critacal self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341438"/>
            <a:ext cx="374491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5D9E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0" charset="0"/>
            <a:ea typeface="ＭＳ Ｐゴシック" pitchFamily="100" charset="-128"/>
            <a:cs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0" charset="0"/>
            <a:ea typeface="ＭＳ Ｐゴシック" pitchFamily="100" charset="-128"/>
            <a:cs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TEWV Template" ma:contentTypeID="0x010100265EE049DB7C45E7BB56E7D24CB44EFE009E46908E0212A24D9F0ACE92422EE6E2" ma:contentTypeVersion="6" ma:contentTypeDescription="A TEWV custom Content Type called Template." ma:contentTypeScope="" ma:versionID="e61a8cca472733241e408ac424286e1a">
  <xsd:schema xmlns:xsd="http://www.w3.org/2001/XMLSchema" xmlns:p="http://schemas.microsoft.com/office/2006/metadata/properties" xmlns:ns1="http://schemas.microsoft.com/sharepoint/v3" xmlns:ns2="a13ea930-6964-4eaa-a63a-e2da28050677" targetNamespace="http://schemas.microsoft.com/office/2006/metadata/properties" ma:root="true" ma:fieldsID="018b1be2cad1ba04db16a409ca3785b0" ns1:_="" ns2:_="">
    <xsd:import namespace="http://schemas.microsoft.com/sharepoint/v3"/>
    <xsd:import namespace="a13ea930-6964-4eaa-a63a-e2da28050677"/>
    <xsd:element name="properties">
      <xsd:complexType>
        <xsd:sequence>
          <xsd:element name="documentManagement">
            <xsd:complexType>
              <xsd:all>
                <xsd:element ref="ns1:DepartmentService"/>
                <xsd:element ref="ns2:Review_x0020_Date_x0020_6"/>
                <xsd:element ref="ns1:ReviewDate"/>
                <xsd:element ref="ns1:DepartmentService"/>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DepartmentService" ma:index="2" ma:displayName="Department/Service" ma:description="The department or service this document belongs to." ma:format="Dropdown" ma:internalName="DepartmentService">
      <xsd:simpleType>
        <xsd:restriction base="dms:Choice">
          <xsd:enumeration value="Adult MH"/>
          <xsd:enumeration value="Allied Health Professionals"/>
          <xsd:enumeration value="CAYPS"/>
          <xsd:enumeration value="Chaplaincy"/>
          <xsd:enumeration value="Chief Executive's Office"/>
          <xsd:enumeration value="Clinical Audit &amp; Effectiveness"/>
          <xsd:enumeration value="Communications"/>
          <xsd:enumeration value="CPA"/>
          <xsd:enumeration value="Equality &amp; Diversity"/>
          <xsd:enumeration value="Estates &amp; Facilities"/>
          <xsd:enumeration value="Finance"/>
          <xsd:enumeration value="Forensic"/>
          <xsd:enumeration value="Forensic LD"/>
          <xsd:enumeration value="Health Safety Security &amp; Fire"/>
          <xsd:enumeration value="HR &amp; OD"/>
          <xsd:enumeration value="Information"/>
          <xsd:enumeration value="Information Governance"/>
          <xsd:enumeration value="LD"/>
          <xsd:enumeration value="Liaison Psychiatry"/>
          <xsd:enumeration value="Library"/>
          <xsd:enumeration value="Medical Development Centre"/>
          <xsd:enumeration value="Mental Health Act"/>
          <xsd:enumeration value="MHSOP"/>
          <xsd:enumeration value="Modernisation"/>
          <xsd:enumeration value="North East Yorkshire"/>
          <xsd:enumeration value="Nursing"/>
          <xsd:enumeration value="Operational Support"/>
          <xsd:enumeration value="PALS"/>
          <xsd:enumeration value="Patient Information"/>
          <xsd:enumeration value="Patient Liaison"/>
          <xsd:enumeration value="Patient &amp; Public Involvement"/>
          <xsd:enumeration value="Pharmacy"/>
          <xsd:enumeration value="Planning &amp; Performance"/>
          <xsd:enumeration value="Primary Care"/>
          <xsd:enumeration value="Psychology"/>
          <xsd:enumeration value="Psychotherapy"/>
          <xsd:enumeration value="Records Management"/>
          <xsd:enumeration value="Substance Misuse"/>
          <xsd:enumeration value="Supplies"/>
          <xsd:enumeration value="Training"/>
          <xsd:enumeration value="Transformation"/>
          <xsd:enumeration value="Trustwide"/>
        </xsd:restriction>
      </xsd:simpleType>
    </xsd:element>
    <xsd:element name="ReviewDate" ma:index="10" ma:displayName="Review Date" ma:description="The date when the document should be reviewed." ma:format="DateOnly" ma:internalName="ReviewDate">
      <xsd:simpleType>
        <xsd:restriction base="dms:DateTime"/>
      </xsd:simpleType>
    </xsd:element>
    <xsd:element name="DepartmentService" ma:index="11" ma:displayName="Department/Service" ma:description="The department or service this document belongs to." ma:format="Dropdown" ma:internalName="DepartmentService">
      <xsd:simpleType>
        <xsd:restriction base="dms:Choice">
          <xsd:enumeration value="Adult MH"/>
          <xsd:enumeration value="Allied Health Professionals"/>
          <xsd:enumeration value="CAYPS"/>
          <xsd:enumeration value="Chaplaincy"/>
          <xsd:enumeration value="Chief Executive's Office"/>
          <xsd:enumeration value="Clinical Audit &amp; Effectiveness"/>
          <xsd:enumeration value="Communications"/>
          <xsd:enumeration value="CPA"/>
          <xsd:enumeration value="Equality &amp; Diversity"/>
          <xsd:enumeration value="Estates &amp; Facilities"/>
          <xsd:enumeration value="Finance"/>
          <xsd:enumeration value="Forensic"/>
          <xsd:enumeration value="Forensic LD"/>
          <xsd:enumeration value="Health Safety Security &amp; Fire"/>
          <xsd:enumeration value="HR &amp; OD"/>
          <xsd:enumeration value="Information"/>
          <xsd:enumeration value="Information Governance"/>
          <xsd:enumeration value="LD"/>
          <xsd:enumeration value="Liaison Psychiatry"/>
          <xsd:enumeration value="Library"/>
          <xsd:enumeration value="Medical Development Centre"/>
          <xsd:enumeration value="Mental Health Act"/>
          <xsd:enumeration value="MHSOP"/>
          <xsd:enumeration value="Modernisation"/>
          <xsd:enumeration value="North East Yorkshire"/>
          <xsd:enumeration value="Nursing"/>
          <xsd:enumeration value="Operational Support"/>
          <xsd:enumeration value="PALS"/>
          <xsd:enumeration value="Patient Information"/>
          <xsd:enumeration value="Patient Liaison"/>
          <xsd:enumeration value="Patient &amp; Public Involvement"/>
          <xsd:enumeration value="Pharmacy"/>
          <xsd:enumeration value="Planning &amp; Performance"/>
          <xsd:enumeration value="Primary Care"/>
          <xsd:enumeration value="Psychology"/>
          <xsd:enumeration value="Psychotherapy"/>
          <xsd:enumeration value="Records Management"/>
          <xsd:enumeration value="Substance Misuse"/>
          <xsd:enumeration value="Supplies"/>
          <xsd:enumeration value="Training"/>
          <xsd:enumeration value="Transformation"/>
          <xsd:enumeration value="Trustwide"/>
        </xsd:restriction>
      </xsd:simpleType>
    </xsd:element>
  </xsd:schema>
  <xsd:schema xmlns:xsd="http://www.w3.org/2001/XMLSchema" xmlns:dms="http://schemas.microsoft.com/office/2006/documentManagement/types" targetNamespace="a13ea930-6964-4eaa-a63a-e2da28050677" elementFormDefault="qualified">
    <xsd:import namespace="http://schemas.microsoft.com/office/2006/documentManagement/types"/>
    <xsd:element name="Review_x0020_Date_x0020_6" ma:index="9" ma:displayName="Review Date 6" ma:format="DateOnly" ma:internalName="Review_x0020_Date_x0020_6"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6BC7175-3429-4914-B59B-8168C4E78573}">
  <ds:schemaRefs>
    <ds:schemaRef ds:uri="http://schemas.microsoft.com/sharepoint/v3/contenttype/forms"/>
  </ds:schemaRefs>
</ds:datastoreItem>
</file>

<file path=customXml/itemProps2.xml><?xml version="1.0" encoding="utf-8"?>
<ds:datastoreItem xmlns:ds="http://schemas.openxmlformats.org/officeDocument/2006/customXml" ds:itemID="{2D828508-1A06-4570-8C6A-876604886A13}">
  <ds:schemaRefs>
    <ds:schemaRef ds:uri="http://schemas.microsoft.com/office/2006/metadata/longProperties"/>
  </ds:schemaRefs>
</ds:datastoreItem>
</file>

<file path=customXml/itemProps3.xml><?xml version="1.0" encoding="utf-8"?>
<ds:datastoreItem xmlns:ds="http://schemas.openxmlformats.org/officeDocument/2006/customXml" ds:itemID="{DF596B92-4550-428D-9424-26C2D274B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3ea930-6964-4eaa-a63a-e2da2805067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918</TotalTime>
  <Words>738</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ＭＳ Ｐゴシック</vt:lpstr>
      <vt:lpstr>Wingdings</vt:lpstr>
      <vt:lpstr>Blank Presentation</vt:lpstr>
      <vt:lpstr>EXAMINATIONS</vt:lpstr>
      <vt:lpstr>Revision… is a personal process</vt:lpstr>
      <vt:lpstr>PowerPoint Presentation</vt:lpstr>
      <vt:lpstr>PowerPoint Presentation</vt:lpstr>
      <vt:lpstr>Catastrophising</vt:lpstr>
      <vt:lpstr>How to overcome it</vt:lpstr>
      <vt:lpstr>Mountains and Molehills</vt:lpstr>
      <vt:lpstr>How to overcome it</vt:lpstr>
      <vt:lpstr>Critical Self talk</vt:lpstr>
      <vt:lpstr>How to overcome it</vt:lpstr>
    </vt:vector>
  </TitlesOfParts>
  <Company>gina kitcher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gina kitcher</dc:creator>
  <cp:lastModifiedBy>Patrick Moran</cp:lastModifiedBy>
  <cp:revision>64</cp:revision>
  <dcterms:created xsi:type="dcterms:W3CDTF">2008-07-15T08:00:11Z</dcterms:created>
  <dcterms:modified xsi:type="dcterms:W3CDTF">2020-12-11T14:04:40Z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WVTAXONOMY">
    <vt:lpwstr>;#1095;#Template;# ;# ;#183;#Content type;# ;# ;#149;#Communications;# ;# ;#1;#Corporate;# ;# ;#</vt:lpwstr>
  </property>
  <property fmtid="{D5CDD505-2E9C-101B-9397-08002B2CF9AE}" pid="3" name="Review Date 6">
    <vt:lpwstr>2010-05-05T00:00:00Z</vt:lpwstr>
  </property>
  <property fmtid="{D5CDD505-2E9C-101B-9397-08002B2CF9AE}" pid="4" name="ContentTypeId">
    <vt:lpwstr>0x010100265EE049DB7C45E7BB56E7D24CB44EFE009E46908E0212A24D9F0ACE92422EE6E2</vt:lpwstr>
  </property>
  <property fmtid="{D5CDD505-2E9C-101B-9397-08002B2CF9AE}" pid="5" name="DepartmentService">
    <vt:lpwstr>Communications</vt:lpwstr>
  </property>
  <property fmtid="{D5CDD505-2E9C-101B-9397-08002B2CF9AE}" pid="6" name="ContentType">
    <vt:lpwstr>TEWV Template</vt:lpwstr>
  </property>
</Properties>
</file>